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y="6858000" cx="9144000"/>
  <p:notesSz cx="6858000" cy="9144000"/>
  <p:embeddedFontLst>
    <p:embeddedFont>
      <p:font typeface="Roboto Condensed"/>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1" Type="http://schemas.openxmlformats.org/officeDocument/2006/relationships/font" Target="fonts/RobotoCondensed-boldItalic.fntdata"/><Relationship Id="rId100" Type="http://schemas.openxmlformats.org/officeDocument/2006/relationships/font" Target="fonts/RobotoCondense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font" Target="fonts/RobotoCondensed-bold.fntdata"/><Relationship Id="rId10" Type="http://schemas.openxmlformats.org/officeDocument/2006/relationships/slide" Target="slides/slide6.xml"/><Relationship Id="rId98" Type="http://schemas.openxmlformats.org/officeDocument/2006/relationships/font" Target="fonts/RobotoCondensed-regular.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630cd7d4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630cd7d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630cd7d4_0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630cd7d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630cd7d4_0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630cd7d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630cd7d4_0_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630cd7d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630cd7d4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630cd7d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7f3916da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7f3916d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7f3916da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7f3916d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7f3916da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7f3916d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7f3916da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7f3916d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7f3916da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7f3916d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844138e1a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844138e1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7f3916da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7f3916d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7f3916da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7f3916d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7f3916da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7f3916d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7f3916da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7f3916d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7f3916da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7f3916d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7f3916da_0_1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7f3916d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7f3916da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7f3916d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7f3916da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7f3916d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7f3916da_0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7f3916d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7f3916da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7f3916d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b630cd7d4_0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b630cd7d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7f3916da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7f3916d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630cd7d4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630cd7d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6586da55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6586da5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6586da55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6586da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6586da55_0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6586da5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6586da55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6586da5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6586da55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6586da5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6586da55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6586da5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6586da55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b6586da5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6586da55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6586da5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b630cd7d4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b630cd7d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6586da55_0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6586da5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6586da55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6586da5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6586da5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6586d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630cd7d4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630cd7d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7f3916da_0_1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7f3916d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80509d6b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80509d6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0509d6b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0509d6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0509d6b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0509d6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80509d6b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80509d6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80509d6b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80509d6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630cd7d4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630cd7d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80509d6b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80509d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80509d6b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80509d6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80509d6b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80509d6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80509d6b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80509d6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80509d6b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80509d6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b80509d6b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b80509d6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80509d6b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80509d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0509d6b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0509d6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0509d6b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0509d6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80509d6b_0_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80509d6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630cd7d4_0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630cd7d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b80509d6b_0_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b80509d6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80509d6b_0_1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80509d6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0509d6b_0_1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0509d6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0509d6b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0509d6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0509d6b_0_1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0509d6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0509d6b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0509d6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0509d6b_0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0509d6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80509d6b_0_1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80509d6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8161e1a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8161e1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b8161e1a2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b8161e1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630cd7d4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630cd7d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8161e1a2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8161e1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8161e1a2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8161e1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8161e1a2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b8161e1a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8161e1a2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8161e1a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b8161e1a2_0_1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b8161e1a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b8161e1a2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b8161e1a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b8161e1a2_0_1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b8161e1a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b8161e1a2_0_1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b8161e1a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b8161e1a2_0_1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b8161e1a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161e1a2_0_2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161e1a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630cd7d4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630cd7d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161e1a2_0_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161e1a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8223de9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b8223de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b8223de92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b8223de9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b8223de92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b8223de9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8223de92_0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b8223de9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b8223de92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b8223de9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b8161e1a2_0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b8161e1a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8161e1a2_0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b8161e1a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223de92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223de9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b8161e1a2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b8161e1a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630cd7d4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630cd7d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223de92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223de9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b8223de92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b8223de9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b8223de92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b8223de9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161e1a2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161e1a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3786738"/>
            <a:ext cx="7772400" cy="1046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Google Shape;15;p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Google Shape;16;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a:off x="1245325" y="1193450"/>
            <a:ext cx="7854300" cy="8700"/>
          </a:xfrm>
          <a:prstGeom prst="straightConnector1">
            <a:avLst/>
          </a:prstGeom>
          <a:noFill/>
          <a:ln cap="flat" cmpd="sng" w="76200">
            <a:solidFill>
              <a:srgbClr val="D9D9D9"/>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 name="Google Shape;20;p4"/>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Google Shape;21;p4"/>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2" name="Google Shape;22;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6"/>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8" name="Google Shape;28;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47"/>
            <a:ext cx="8229600" cy="84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1pPr>
            <a:lvl2pPr lvl="1">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2pPr>
            <a:lvl3pPr lvl="2">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3pPr>
            <a:lvl4pPr lvl="3">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4pPr>
            <a:lvl5pPr lvl="4">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5pPr>
            <a:lvl6pPr lvl="5">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6pPr>
            <a:lvl7pPr lvl="6">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7pPr>
            <a:lvl8pPr lvl="7">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8pPr>
            <a:lvl9pPr lvl="8">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Droid Sans"/>
              <a:buChar char="➔"/>
              <a:defRPr sz="3000">
                <a:solidFill>
                  <a:schemeClr val="dk1"/>
                </a:solidFill>
                <a:latin typeface="Droid Sans"/>
                <a:ea typeface="Droid Sans"/>
                <a:cs typeface="Droid Sans"/>
                <a:sym typeface="Droid Sans"/>
              </a:defRPr>
            </a:lvl1pPr>
            <a:lvl2pPr indent="-381000" lvl="1" marL="9144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2pPr>
            <a:lvl3pPr indent="-381000" lvl="2" marL="13716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3pPr>
            <a:lvl4pPr indent="-342900" lvl="3" marL="1828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4pPr>
            <a:lvl5pPr indent="-342900" lvl="4" marL="22860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5pPr>
            <a:lvl6pPr indent="-342900" lvl="5" marL="27432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6pPr>
            <a:lvl7pPr indent="-342900" lvl="6" marL="32004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7pPr>
            <a:lvl8pPr indent="-342900" lvl="7" marL="36576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8pPr>
            <a:lvl9pPr indent="-342900" lvl="8" marL="4114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2.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22.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2.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4.png"/><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pic>
        <p:nvPicPr>
          <p:cNvPr id="35" name="Google Shape;35;p8"/>
          <p:cNvPicPr preferRelativeResize="0"/>
          <p:nvPr/>
        </p:nvPicPr>
        <p:blipFill rotWithShape="1">
          <a:blip r:embed="rId3">
            <a:alphaModFix/>
          </a:blip>
          <a:srcRect b="4242" l="38412" r="0" t="0"/>
          <a:stretch/>
        </p:blipFill>
        <p:spPr>
          <a:xfrm>
            <a:off x="0" y="1613950"/>
            <a:ext cx="4497050" cy="5244050"/>
          </a:xfrm>
          <a:prstGeom prst="rect">
            <a:avLst/>
          </a:prstGeom>
          <a:noFill/>
          <a:ln>
            <a:noFill/>
          </a:ln>
        </p:spPr>
      </p:pic>
      <p:sp>
        <p:nvSpPr>
          <p:cNvPr id="36" name="Google Shape;36;p8"/>
          <p:cNvSpPr txBox="1"/>
          <p:nvPr>
            <p:ph type="ctrTitle"/>
          </p:nvPr>
        </p:nvSpPr>
        <p:spPr>
          <a:xfrm>
            <a:off x="685800" y="24921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Object-Oriented Programming</a:t>
            </a:r>
            <a:endParaRPr/>
          </a:p>
        </p:txBody>
      </p:sp>
      <p:sp>
        <p:nvSpPr>
          <p:cNvPr id="37" name="Google Shape;37;p8"/>
          <p:cNvSpPr txBox="1"/>
          <p:nvPr>
            <p:ph idx="1" type="subTitle"/>
          </p:nvPr>
        </p:nvSpPr>
        <p:spPr>
          <a:xfrm>
            <a:off x="685800" y="4167738"/>
            <a:ext cx="7772400" cy="10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CE-1103 Algorithms and Data Structures 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Objects</a:t>
            </a:r>
            <a:endParaRPr sz="2400"/>
          </a:p>
          <a:p>
            <a:pPr indent="0" lvl="0" marL="0" rtl="0" algn="l">
              <a:spcBef>
                <a:spcPts val="0"/>
              </a:spcBef>
              <a:spcAft>
                <a:spcPts val="0"/>
              </a:spcAft>
              <a:buNone/>
            </a:pPr>
            <a:r>
              <a:rPr lang="en">
                <a:solidFill>
                  <a:srgbClr val="999999"/>
                </a:solidFill>
              </a:rPr>
              <a:t>A general definition</a:t>
            </a:r>
            <a:endParaRPr>
              <a:solidFill>
                <a:srgbClr val="999999"/>
              </a:solidFill>
            </a:endParaRPr>
          </a:p>
        </p:txBody>
      </p:sp>
      <p:sp>
        <p:nvSpPr>
          <p:cNvPr id="90" name="Google Shape;90;p17"/>
          <p:cNvSpPr txBox="1"/>
          <p:nvPr>
            <p:ph idx="1" type="body"/>
          </p:nvPr>
        </p:nvSpPr>
        <p:spPr>
          <a:xfrm>
            <a:off x="457200" y="1600200"/>
            <a:ext cx="6357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The car </a:t>
            </a:r>
            <a:r>
              <a:rPr b="1" lang="en"/>
              <a:t>is</a:t>
            </a:r>
            <a:r>
              <a:rPr lang="en"/>
              <a:t>:</a:t>
            </a:r>
            <a:endParaRPr/>
          </a:p>
          <a:p>
            <a:pPr indent="-381000" lvl="1" marL="914400" marR="0" rtl="0" algn="l">
              <a:lnSpc>
                <a:spcPct val="100000"/>
              </a:lnSpc>
              <a:spcBef>
                <a:spcPts val="0"/>
              </a:spcBef>
              <a:spcAft>
                <a:spcPts val="0"/>
              </a:spcAft>
              <a:buSzPts val="2400"/>
              <a:buChar char="◆"/>
            </a:pPr>
            <a:r>
              <a:rPr lang="en"/>
              <a:t>Black</a:t>
            </a:r>
            <a:endParaRPr/>
          </a:p>
          <a:p>
            <a:pPr indent="-381000" lvl="1" marL="914400" marR="0" rtl="0" algn="l">
              <a:lnSpc>
                <a:spcPct val="100000"/>
              </a:lnSpc>
              <a:spcBef>
                <a:spcPts val="0"/>
              </a:spcBef>
              <a:spcAft>
                <a:spcPts val="0"/>
              </a:spcAft>
              <a:buSzPts val="2400"/>
              <a:buChar char="◆"/>
            </a:pPr>
            <a:r>
              <a:rPr lang="en"/>
              <a:t>Has doors that open upward</a:t>
            </a:r>
            <a:endParaRPr/>
          </a:p>
          <a:p>
            <a:pPr indent="-381000" lvl="1" marL="914400" marR="0" rtl="0" algn="l">
              <a:lnSpc>
                <a:spcPct val="100000"/>
              </a:lnSpc>
              <a:spcBef>
                <a:spcPts val="0"/>
              </a:spcBef>
              <a:spcAft>
                <a:spcPts val="0"/>
              </a:spcAft>
              <a:buSzPts val="2400"/>
              <a:buChar char="◆"/>
            </a:pPr>
            <a:r>
              <a:rPr lang="en"/>
              <a:t>Lamborghini</a:t>
            </a:r>
            <a:endParaRPr/>
          </a:p>
          <a:p>
            <a:pPr indent="-381000" lvl="1" marL="914400" marR="0" rtl="0" algn="l">
              <a:lnSpc>
                <a:spcPct val="100000"/>
              </a:lnSpc>
              <a:spcBef>
                <a:spcPts val="0"/>
              </a:spcBef>
              <a:spcAft>
                <a:spcPts val="0"/>
              </a:spcAft>
              <a:buSzPts val="2400"/>
              <a:buChar char="◆"/>
            </a:pPr>
            <a:r>
              <a:rPr lang="en"/>
              <a:t>Made of metal</a:t>
            </a:r>
            <a:endParaRPr/>
          </a:p>
          <a:p>
            <a:pPr indent="-381000" lvl="1" marL="914400" marR="0" rtl="0" algn="l">
              <a:lnSpc>
                <a:spcPct val="100000"/>
              </a:lnSpc>
              <a:spcBef>
                <a:spcPts val="0"/>
              </a:spcBef>
              <a:spcAft>
                <a:spcPts val="0"/>
              </a:spcAft>
              <a:buSzPts val="2400"/>
              <a:buChar char="◆"/>
            </a:pPr>
            <a:r>
              <a:rPr lang="en"/>
              <a:t>Heavy</a:t>
            </a:r>
            <a:endParaRPr/>
          </a:p>
          <a:p>
            <a:pPr indent="-381000" lvl="1" marL="914400" marR="0" rtl="0" algn="l">
              <a:lnSpc>
                <a:spcPct val="100000"/>
              </a:lnSpc>
              <a:spcBef>
                <a:spcPts val="0"/>
              </a:spcBef>
              <a:spcAft>
                <a:spcPts val="0"/>
              </a:spcAft>
              <a:buSzPts val="2400"/>
              <a:buChar char="◆"/>
            </a:pPr>
            <a:r>
              <a:rPr lang="en"/>
              <a:t>Expensive</a:t>
            </a:r>
            <a:endParaRPr/>
          </a:p>
          <a:p>
            <a:pPr indent="-381000" lvl="1" marL="914400" marR="0" rtl="0" algn="l">
              <a:lnSpc>
                <a:spcPct val="100000"/>
              </a:lnSpc>
              <a:spcBef>
                <a:spcPts val="0"/>
              </a:spcBef>
              <a:spcAft>
                <a:spcPts val="0"/>
              </a:spcAft>
              <a:buSzPts val="2400"/>
              <a:buChar char="◆"/>
            </a:pPr>
            <a:r>
              <a:rPr lang="en"/>
              <a:t>Not a Hyundai…</a:t>
            </a:r>
            <a:endParaRPr/>
          </a:p>
          <a:p>
            <a:pPr indent="-381000" lvl="1" marL="914400" marR="0" rtl="0" algn="l">
              <a:lnSpc>
                <a:spcPct val="100000"/>
              </a:lnSpc>
              <a:spcBef>
                <a:spcPts val="0"/>
              </a:spcBef>
              <a:spcAft>
                <a:spcPts val="0"/>
              </a:spcAft>
              <a:buSzPts val="2400"/>
              <a:buChar char="◆"/>
            </a:pPr>
            <a:r>
              <a:rPr lang="en"/>
              <a:t>The same I have in my garage!</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91" name="Google Shape;91;p17"/>
          <p:cNvPicPr preferRelativeResize="0"/>
          <p:nvPr/>
        </p:nvPicPr>
        <p:blipFill rotWithShape="1">
          <a:blip r:embed="rId3">
            <a:alphaModFix/>
          </a:blip>
          <a:srcRect b="2112" l="49006" r="8249" t="6429"/>
          <a:stretch/>
        </p:blipFill>
        <p:spPr>
          <a:xfrm flipH="1">
            <a:off x="5768323" y="2795400"/>
            <a:ext cx="3375677" cy="4062601"/>
          </a:xfrm>
          <a:prstGeom prst="rect">
            <a:avLst/>
          </a:prstGeom>
          <a:noFill/>
          <a:ln>
            <a:noFill/>
          </a:ln>
        </p:spPr>
      </p:pic>
      <p:sp>
        <p:nvSpPr>
          <p:cNvPr id="92" name="Google Shape;92;p17"/>
          <p:cNvSpPr/>
          <p:nvPr/>
        </p:nvSpPr>
        <p:spPr>
          <a:xfrm>
            <a:off x="5500175" y="1712625"/>
            <a:ext cx="2672400" cy="1348800"/>
          </a:xfrm>
          <a:prstGeom prst="wedgeEllipseCallout">
            <a:avLst>
              <a:gd fmla="val -71363" name="adj1"/>
              <a:gd fmla="val 57274" name="adj2"/>
            </a:avLst>
          </a:prstGeom>
          <a:solidFill>
            <a:srgbClr val="6D9EEB"/>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Droid Sans"/>
                <a:ea typeface="Droid Sans"/>
                <a:cs typeface="Droid Sans"/>
                <a:sym typeface="Droid Sans"/>
              </a:rPr>
              <a:t>This description is OK but...</a:t>
            </a:r>
            <a:endParaRPr b="1" sz="1800">
              <a:solidFill>
                <a:srgbClr val="FFFFFF"/>
              </a:solidFill>
              <a:latin typeface="Droid Sans"/>
              <a:ea typeface="Droid Sans"/>
              <a:cs typeface="Droid Sans"/>
              <a:sym typeface="Droid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Objects</a:t>
            </a:r>
            <a:endParaRPr sz="2400"/>
          </a:p>
          <a:p>
            <a:pPr indent="0" lvl="0" marL="0" rtl="0" algn="l">
              <a:spcBef>
                <a:spcPts val="0"/>
              </a:spcBef>
              <a:spcAft>
                <a:spcPts val="0"/>
              </a:spcAft>
              <a:buNone/>
            </a:pPr>
            <a:r>
              <a:rPr lang="en">
                <a:solidFill>
                  <a:srgbClr val="999999"/>
                </a:solidFill>
              </a:rPr>
              <a:t>A general definition</a:t>
            </a:r>
            <a:endParaRPr>
              <a:solidFill>
                <a:srgbClr val="999999"/>
              </a:solidFill>
            </a:endParaRPr>
          </a:p>
        </p:txBody>
      </p:sp>
      <p:sp>
        <p:nvSpPr>
          <p:cNvPr id="98" name="Google Shape;98;p18"/>
          <p:cNvSpPr txBox="1"/>
          <p:nvPr>
            <p:ph idx="1" type="body"/>
          </p:nvPr>
        </p:nvSpPr>
        <p:spPr>
          <a:xfrm>
            <a:off x="457200" y="1600200"/>
            <a:ext cx="6357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The car </a:t>
            </a:r>
            <a:r>
              <a:rPr b="1" lang="en"/>
              <a:t>is</a:t>
            </a:r>
            <a:r>
              <a:rPr lang="en"/>
              <a:t>:</a:t>
            </a:r>
            <a:endParaRPr/>
          </a:p>
          <a:p>
            <a:pPr indent="-381000" lvl="1" marL="914400" marR="0" rtl="0" algn="l">
              <a:lnSpc>
                <a:spcPct val="100000"/>
              </a:lnSpc>
              <a:spcBef>
                <a:spcPts val="0"/>
              </a:spcBef>
              <a:spcAft>
                <a:spcPts val="0"/>
              </a:spcAft>
              <a:buSzPts val="2400"/>
              <a:buChar char="◆"/>
            </a:pPr>
            <a:r>
              <a:rPr lang="en"/>
              <a:t>Black</a:t>
            </a:r>
            <a:endParaRPr/>
          </a:p>
          <a:p>
            <a:pPr indent="-381000" lvl="1" marL="914400" marR="0" rtl="0" algn="l">
              <a:lnSpc>
                <a:spcPct val="100000"/>
              </a:lnSpc>
              <a:spcBef>
                <a:spcPts val="0"/>
              </a:spcBef>
              <a:spcAft>
                <a:spcPts val="0"/>
              </a:spcAft>
              <a:buSzPts val="2400"/>
              <a:buChar char="◆"/>
            </a:pPr>
            <a:r>
              <a:rPr lang="en"/>
              <a:t>Has doors that open upward</a:t>
            </a:r>
            <a:endParaRPr/>
          </a:p>
          <a:p>
            <a:pPr indent="-381000" lvl="1" marL="914400" marR="0" rtl="0" algn="l">
              <a:lnSpc>
                <a:spcPct val="100000"/>
              </a:lnSpc>
              <a:spcBef>
                <a:spcPts val="0"/>
              </a:spcBef>
              <a:spcAft>
                <a:spcPts val="0"/>
              </a:spcAft>
              <a:buSzPts val="2400"/>
              <a:buChar char="◆"/>
            </a:pPr>
            <a:r>
              <a:rPr lang="en"/>
              <a:t>Lamborghini</a:t>
            </a:r>
            <a:endParaRPr/>
          </a:p>
          <a:p>
            <a:pPr indent="-381000" lvl="1" marL="914400" marR="0" rtl="0" algn="l">
              <a:lnSpc>
                <a:spcPct val="100000"/>
              </a:lnSpc>
              <a:spcBef>
                <a:spcPts val="0"/>
              </a:spcBef>
              <a:spcAft>
                <a:spcPts val="0"/>
              </a:spcAft>
              <a:buSzPts val="2400"/>
              <a:buChar char="◆"/>
            </a:pPr>
            <a:r>
              <a:rPr lang="en"/>
              <a:t>Made of metal</a:t>
            </a:r>
            <a:endParaRPr/>
          </a:p>
          <a:p>
            <a:pPr indent="-381000" lvl="1" marL="914400" marR="0" rtl="0" algn="l">
              <a:lnSpc>
                <a:spcPct val="100000"/>
              </a:lnSpc>
              <a:spcBef>
                <a:spcPts val="0"/>
              </a:spcBef>
              <a:spcAft>
                <a:spcPts val="0"/>
              </a:spcAft>
              <a:buSzPts val="2400"/>
              <a:buChar char="◆"/>
            </a:pPr>
            <a:r>
              <a:rPr lang="en"/>
              <a:t>Heavy</a:t>
            </a:r>
            <a:endParaRPr/>
          </a:p>
          <a:p>
            <a:pPr indent="-381000" lvl="1" marL="914400" marR="0" rtl="0" algn="l">
              <a:lnSpc>
                <a:spcPct val="100000"/>
              </a:lnSpc>
              <a:spcBef>
                <a:spcPts val="0"/>
              </a:spcBef>
              <a:spcAft>
                <a:spcPts val="0"/>
              </a:spcAft>
              <a:buSzPts val="2400"/>
              <a:buChar char="◆"/>
            </a:pPr>
            <a:r>
              <a:rPr lang="en"/>
              <a:t>Expensive</a:t>
            </a:r>
            <a:endParaRPr/>
          </a:p>
          <a:p>
            <a:pPr indent="-381000" lvl="1" marL="914400" marR="0" rtl="0" algn="l">
              <a:lnSpc>
                <a:spcPct val="100000"/>
              </a:lnSpc>
              <a:spcBef>
                <a:spcPts val="0"/>
              </a:spcBef>
              <a:spcAft>
                <a:spcPts val="0"/>
              </a:spcAft>
              <a:buSzPts val="2400"/>
              <a:buChar char="◆"/>
            </a:pPr>
            <a:r>
              <a:rPr lang="en"/>
              <a:t>Not a Hyundai…</a:t>
            </a:r>
            <a:endParaRPr/>
          </a:p>
          <a:p>
            <a:pPr indent="-381000" lvl="1" marL="914400" marR="0" rtl="0" algn="l">
              <a:lnSpc>
                <a:spcPct val="100000"/>
              </a:lnSpc>
              <a:spcBef>
                <a:spcPts val="0"/>
              </a:spcBef>
              <a:spcAft>
                <a:spcPts val="0"/>
              </a:spcAft>
              <a:buSzPts val="2400"/>
              <a:buChar char="◆"/>
            </a:pPr>
            <a:r>
              <a:rPr lang="en"/>
              <a:t>The same I have in my garage!</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99" name="Google Shape;99;p18"/>
          <p:cNvPicPr preferRelativeResize="0"/>
          <p:nvPr/>
        </p:nvPicPr>
        <p:blipFill rotWithShape="1">
          <a:blip r:embed="rId3">
            <a:alphaModFix/>
          </a:blip>
          <a:srcRect b="2112" l="49006" r="8249" t="6429"/>
          <a:stretch/>
        </p:blipFill>
        <p:spPr>
          <a:xfrm flipH="1">
            <a:off x="5768323" y="2795400"/>
            <a:ext cx="3375677" cy="4062601"/>
          </a:xfrm>
          <a:prstGeom prst="rect">
            <a:avLst/>
          </a:prstGeom>
          <a:noFill/>
          <a:ln>
            <a:noFill/>
          </a:ln>
        </p:spPr>
      </p:pic>
      <p:sp>
        <p:nvSpPr>
          <p:cNvPr id="100" name="Google Shape;100;p18"/>
          <p:cNvSpPr/>
          <p:nvPr/>
        </p:nvSpPr>
        <p:spPr>
          <a:xfrm>
            <a:off x="5500175" y="1712625"/>
            <a:ext cx="2672400" cy="1348800"/>
          </a:xfrm>
          <a:prstGeom prst="wedgeEllipseCallout">
            <a:avLst>
              <a:gd fmla="val -71363" name="adj1"/>
              <a:gd fmla="val 57274" name="adj2"/>
            </a:avLst>
          </a:prstGeom>
          <a:solidFill>
            <a:srgbClr val="6D9EEB"/>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Droid Sans"/>
                <a:ea typeface="Droid Sans"/>
                <a:cs typeface="Droid Sans"/>
                <a:sym typeface="Droid Sans"/>
              </a:rPr>
              <a:t>Only mentions the attributes of the object</a:t>
            </a:r>
            <a:endParaRPr b="1" sz="1800">
              <a:solidFill>
                <a:srgbClr val="FFFFFF"/>
              </a:solidFill>
              <a:latin typeface="Droid Sans"/>
              <a:ea typeface="Droid Sans"/>
              <a:cs typeface="Droid Sans"/>
              <a:sym typeface="Droid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Objects</a:t>
            </a:r>
            <a:endParaRPr sz="2400"/>
          </a:p>
          <a:p>
            <a:pPr indent="0" lvl="0" marL="0" rtl="0" algn="l">
              <a:spcBef>
                <a:spcPts val="0"/>
              </a:spcBef>
              <a:spcAft>
                <a:spcPts val="0"/>
              </a:spcAft>
              <a:buNone/>
            </a:pPr>
            <a:r>
              <a:rPr lang="en">
                <a:solidFill>
                  <a:srgbClr val="999999"/>
                </a:solidFill>
              </a:rPr>
              <a:t>A general definition</a:t>
            </a:r>
            <a:endParaRPr>
              <a:solidFill>
                <a:srgbClr val="999999"/>
              </a:solidFill>
            </a:endParaRPr>
          </a:p>
        </p:txBody>
      </p:sp>
      <p:sp>
        <p:nvSpPr>
          <p:cNvPr id="106" name="Google Shape;106;p19"/>
          <p:cNvSpPr txBox="1"/>
          <p:nvPr>
            <p:ph idx="1" type="body"/>
          </p:nvPr>
        </p:nvSpPr>
        <p:spPr>
          <a:xfrm>
            <a:off x="457200" y="1600200"/>
            <a:ext cx="6357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The car </a:t>
            </a:r>
            <a:r>
              <a:rPr b="1" lang="en"/>
              <a:t>can</a:t>
            </a:r>
            <a:r>
              <a:rPr lang="en"/>
              <a:t>:</a:t>
            </a:r>
            <a:endParaRPr/>
          </a:p>
          <a:p>
            <a:pPr indent="-381000" lvl="1" marL="914400" marR="0" rtl="0" algn="l">
              <a:lnSpc>
                <a:spcPct val="100000"/>
              </a:lnSpc>
              <a:spcBef>
                <a:spcPts val="0"/>
              </a:spcBef>
              <a:spcAft>
                <a:spcPts val="0"/>
              </a:spcAft>
              <a:buSzPts val="2400"/>
              <a:buChar char="◆"/>
            </a:pPr>
            <a:r>
              <a:rPr lang="en"/>
              <a:t>Accelerate</a:t>
            </a:r>
            <a:endParaRPr/>
          </a:p>
          <a:p>
            <a:pPr indent="-381000" lvl="1" marL="914400" marR="0" rtl="0" algn="l">
              <a:lnSpc>
                <a:spcPct val="100000"/>
              </a:lnSpc>
              <a:spcBef>
                <a:spcPts val="0"/>
              </a:spcBef>
              <a:spcAft>
                <a:spcPts val="0"/>
              </a:spcAft>
              <a:buSzPts val="2400"/>
              <a:buChar char="◆"/>
            </a:pPr>
            <a:r>
              <a:rPr lang="en"/>
              <a:t>Break</a:t>
            </a:r>
            <a:endParaRPr/>
          </a:p>
          <a:p>
            <a:pPr indent="-381000" lvl="1" marL="914400" marR="0" rtl="0" algn="l">
              <a:lnSpc>
                <a:spcPct val="100000"/>
              </a:lnSpc>
              <a:spcBef>
                <a:spcPts val="0"/>
              </a:spcBef>
              <a:spcAft>
                <a:spcPts val="0"/>
              </a:spcAft>
              <a:buSzPts val="2400"/>
              <a:buChar char="◆"/>
            </a:pPr>
            <a:r>
              <a:rPr lang="en"/>
              <a:t>Turn</a:t>
            </a:r>
            <a:endParaRPr/>
          </a:p>
          <a:p>
            <a:pPr indent="-381000" lvl="1" marL="914400" marR="0" rtl="0" algn="l">
              <a:lnSpc>
                <a:spcPct val="100000"/>
              </a:lnSpc>
              <a:spcBef>
                <a:spcPts val="0"/>
              </a:spcBef>
              <a:spcAft>
                <a:spcPts val="0"/>
              </a:spcAft>
              <a:buSzPts val="2400"/>
              <a:buChar char="◆"/>
            </a:pPr>
            <a:r>
              <a:rPr lang="en"/>
              <a:t>Play music</a:t>
            </a:r>
            <a:endParaRPr/>
          </a:p>
          <a:p>
            <a:pPr indent="-381000" lvl="1" marL="914400" marR="0" rtl="0" algn="l">
              <a:lnSpc>
                <a:spcPct val="100000"/>
              </a:lnSpc>
              <a:spcBef>
                <a:spcPts val="0"/>
              </a:spcBef>
              <a:spcAft>
                <a:spcPts val="0"/>
              </a:spcAft>
              <a:buSzPts val="2400"/>
              <a:buChar char="◆"/>
            </a:pPr>
            <a:r>
              <a:rPr lang="en"/>
              <a:t>Connect to Internet</a:t>
            </a:r>
            <a:endParaRPr/>
          </a:p>
          <a:p>
            <a:pPr indent="0" lvl="0" marL="45720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107" name="Google Shape;107;p19"/>
          <p:cNvPicPr preferRelativeResize="0"/>
          <p:nvPr/>
        </p:nvPicPr>
        <p:blipFill rotWithShape="1">
          <a:blip r:embed="rId3">
            <a:alphaModFix/>
          </a:blip>
          <a:srcRect b="2112" l="49006" r="8249" t="6429"/>
          <a:stretch/>
        </p:blipFill>
        <p:spPr>
          <a:xfrm flipH="1">
            <a:off x="5768323" y="2795400"/>
            <a:ext cx="3375677" cy="4062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Objects</a:t>
            </a:r>
            <a:endParaRPr sz="2400"/>
          </a:p>
          <a:p>
            <a:pPr indent="0" lvl="0" marL="0" rtl="0" algn="l">
              <a:spcBef>
                <a:spcPts val="0"/>
              </a:spcBef>
              <a:spcAft>
                <a:spcPts val="0"/>
              </a:spcAft>
              <a:buNone/>
            </a:pPr>
            <a:r>
              <a:rPr lang="en">
                <a:solidFill>
                  <a:srgbClr val="999999"/>
                </a:solidFill>
              </a:rPr>
              <a:t>A general definition</a:t>
            </a:r>
            <a:endParaRPr>
              <a:solidFill>
                <a:srgbClr val="999999"/>
              </a:solidFill>
            </a:endParaRPr>
          </a:p>
        </p:txBody>
      </p:sp>
      <p:sp>
        <p:nvSpPr>
          <p:cNvPr id="113" name="Google Shape;113;p20"/>
          <p:cNvSpPr txBox="1"/>
          <p:nvPr>
            <p:ph idx="1" type="body"/>
          </p:nvPr>
        </p:nvSpPr>
        <p:spPr>
          <a:xfrm>
            <a:off x="457200" y="1600200"/>
            <a:ext cx="6357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The car </a:t>
            </a:r>
            <a:r>
              <a:rPr b="1" lang="en"/>
              <a:t>can</a:t>
            </a:r>
            <a:r>
              <a:rPr lang="en"/>
              <a:t>:</a:t>
            </a:r>
            <a:endParaRPr/>
          </a:p>
          <a:p>
            <a:pPr indent="-381000" lvl="1" marL="914400" marR="0" rtl="0" algn="l">
              <a:lnSpc>
                <a:spcPct val="100000"/>
              </a:lnSpc>
              <a:spcBef>
                <a:spcPts val="0"/>
              </a:spcBef>
              <a:spcAft>
                <a:spcPts val="0"/>
              </a:spcAft>
              <a:buSzPts val="2400"/>
              <a:buChar char="◆"/>
            </a:pPr>
            <a:r>
              <a:rPr lang="en"/>
              <a:t>Accelerate</a:t>
            </a:r>
            <a:endParaRPr/>
          </a:p>
          <a:p>
            <a:pPr indent="-381000" lvl="1" marL="914400" marR="0" rtl="0" algn="l">
              <a:lnSpc>
                <a:spcPct val="100000"/>
              </a:lnSpc>
              <a:spcBef>
                <a:spcPts val="0"/>
              </a:spcBef>
              <a:spcAft>
                <a:spcPts val="0"/>
              </a:spcAft>
              <a:buSzPts val="2400"/>
              <a:buChar char="◆"/>
            </a:pPr>
            <a:r>
              <a:rPr lang="en"/>
              <a:t>Break</a:t>
            </a:r>
            <a:endParaRPr/>
          </a:p>
          <a:p>
            <a:pPr indent="-381000" lvl="1" marL="914400" marR="0" rtl="0" algn="l">
              <a:lnSpc>
                <a:spcPct val="100000"/>
              </a:lnSpc>
              <a:spcBef>
                <a:spcPts val="0"/>
              </a:spcBef>
              <a:spcAft>
                <a:spcPts val="0"/>
              </a:spcAft>
              <a:buSzPts val="2400"/>
              <a:buChar char="◆"/>
            </a:pPr>
            <a:r>
              <a:rPr lang="en"/>
              <a:t>Turn</a:t>
            </a:r>
            <a:endParaRPr/>
          </a:p>
          <a:p>
            <a:pPr indent="-381000" lvl="1" marL="914400" marR="0" rtl="0" algn="l">
              <a:lnSpc>
                <a:spcPct val="100000"/>
              </a:lnSpc>
              <a:spcBef>
                <a:spcPts val="0"/>
              </a:spcBef>
              <a:spcAft>
                <a:spcPts val="0"/>
              </a:spcAft>
              <a:buSzPts val="2400"/>
              <a:buChar char="◆"/>
            </a:pPr>
            <a:r>
              <a:rPr lang="en"/>
              <a:t>Play music</a:t>
            </a:r>
            <a:endParaRPr/>
          </a:p>
          <a:p>
            <a:pPr indent="-381000" lvl="1" marL="914400" marR="0" rtl="0" algn="l">
              <a:lnSpc>
                <a:spcPct val="100000"/>
              </a:lnSpc>
              <a:spcBef>
                <a:spcPts val="0"/>
              </a:spcBef>
              <a:spcAft>
                <a:spcPts val="0"/>
              </a:spcAft>
              <a:buSzPts val="2400"/>
              <a:buChar char="◆"/>
            </a:pPr>
            <a:r>
              <a:rPr lang="en"/>
              <a:t>Connect to Internet</a:t>
            </a:r>
            <a:endParaRPr/>
          </a:p>
          <a:p>
            <a:pPr indent="0" lvl="0" marL="45720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114" name="Google Shape;114;p20"/>
          <p:cNvPicPr preferRelativeResize="0"/>
          <p:nvPr/>
        </p:nvPicPr>
        <p:blipFill rotWithShape="1">
          <a:blip r:embed="rId3">
            <a:alphaModFix/>
          </a:blip>
          <a:srcRect b="2112" l="49006" r="8249" t="6429"/>
          <a:stretch/>
        </p:blipFill>
        <p:spPr>
          <a:xfrm flipH="1">
            <a:off x="5768323" y="2795400"/>
            <a:ext cx="3375677" cy="4062601"/>
          </a:xfrm>
          <a:prstGeom prst="rect">
            <a:avLst/>
          </a:prstGeom>
          <a:noFill/>
          <a:ln>
            <a:noFill/>
          </a:ln>
        </p:spPr>
      </p:pic>
      <p:sp>
        <p:nvSpPr>
          <p:cNvPr id="115" name="Google Shape;115;p20"/>
          <p:cNvSpPr/>
          <p:nvPr/>
        </p:nvSpPr>
        <p:spPr>
          <a:xfrm>
            <a:off x="4453750" y="2179625"/>
            <a:ext cx="2672400" cy="1348800"/>
          </a:xfrm>
          <a:prstGeom prst="wedgeEllipseCallout">
            <a:avLst>
              <a:gd fmla="val -71363" name="adj1"/>
              <a:gd fmla="val 57274" name="adj2"/>
            </a:avLst>
          </a:prstGeom>
          <a:solidFill>
            <a:srgbClr val="6D9EEB"/>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Droid Sans"/>
                <a:ea typeface="Droid Sans"/>
                <a:cs typeface="Droid Sans"/>
                <a:sym typeface="Droid Sans"/>
              </a:rPr>
              <a:t>This includes the behavior of the object</a:t>
            </a:r>
            <a:endParaRPr b="1" sz="1800">
              <a:solidFill>
                <a:srgbClr val="FFFFFF"/>
              </a:solidFill>
              <a:latin typeface="Droid Sans"/>
              <a:ea typeface="Droid Sans"/>
              <a:cs typeface="Droid Sans"/>
              <a:sym typeface="Droid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Objects</a:t>
            </a:r>
            <a:endParaRPr sz="2400"/>
          </a:p>
          <a:p>
            <a:pPr indent="0" lvl="0" marL="0" rtl="0" algn="l">
              <a:spcBef>
                <a:spcPts val="0"/>
              </a:spcBef>
              <a:spcAft>
                <a:spcPts val="0"/>
              </a:spcAft>
              <a:buNone/>
            </a:pPr>
            <a:r>
              <a:rPr lang="en">
                <a:solidFill>
                  <a:srgbClr val="999999"/>
                </a:solidFill>
              </a:rPr>
              <a:t>A general definition</a:t>
            </a:r>
            <a:endParaRPr>
              <a:solidFill>
                <a:srgbClr val="999999"/>
              </a:solidFill>
            </a:endParaRPr>
          </a:p>
        </p:txBody>
      </p:sp>
      <p:sp>
        <p:nvSpPr>
          <p:cNvPr id="121" name="Google Shape;121;p21"/>
          <p:cNvSpPr txBox="1"/>
          <p:nvPr>
            <p:ph idx="1" type="body"/>
          </p:nvPr>
        </p:nvSpPr>
        <p:spPr>
          <a:xfrm>
            <a:off x="457200" y="1600200"/>
            <a:ext cx="80958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Remember these two keywords: attributes and behavior</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Every object in real life has both </a:t>
            </a:r>
            <a:r>
              <a:rPr b="1" lang="en">
                <a:solidFill>
                  <a:srgbClr val="FF0000"/>
                </a:solidFill>
              </a:rPr>
              <a:t>attributes </a:t>
            </a:r>
            <a:r>
              <a:rPr lang="en"/>
              <a:t>and </a:t>
            </a:r>
            <a:r>
              <a:rPr b="1" lang="en">
                <a:solidFill>
                  <a:srgbClr val="FF0000"/>
                </a:solidFill>
              </a:rPr>
              <a:t>behavior </a:t>
            </a:r>
            <a:r>
              <a:rPr lang="en"/>
              <a:t>and can be described with them</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We learn about the objects by observing the attributes and the behavior of each one</a:t>
            </a:r>
            <a:endParaRPr/>
          </a:p>
          <a:p>
            <a:pPr indent="0" lvl="0" marL="457200" marR="0" rtl="0" algn="l">
              <a:lnSpc>
                <a:spcPct val="100000"/>
              </a:lnSpc>
              <a:spcBef>
                <a:spcPts val="600"/>
              </a:spcBef>
              <a:spcAft>
                <a:spcPts val="0"/>
              </a:spcAft>
              <a:buNone/>
            </a:pPr>
            <a:r>
              <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Let’s bake </a:t>
            </a:r>
            <a:r>
              <a:rPr lang="en">
                <a:solidFill>
                  <a:srgbClr val="999999"/>
                </a:solidFill>
              </a:rPr>
              <a:t>a cake</a:t>
            </a:r>
            <a:endParaRPr>
              <a:solidFill>
                <a:srgbClr val="99999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What objects are involved?</a:t>
            </a:r>
            <a:endParaRPr sz="4500">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2963150" y="1244175"/>
            <a:ext cx="3324050" cy="45328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2752702" y="1115600"/>
            <a:ext cx="3749851" cy="5012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1714500" y="1547813"/>
            <a:ext cx="5715000" cy="376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3000">
                <a:solidFill>
                  <a:srgbClr val="999999"/>
                </a:solidFill>
              </a:rPr>
              <a:t>Disclaimer / Descargo de Responsabilidad</a:t>
            </a:r>
            <a:endParaRPr sz="3000">
              <a:solidFill>
                <a:srgbClr val="999999"/>
              </a:solidFill>
            </a:endParaRPr>
          </a:p>
        </p:txBody>
      </p:sp>
      <p:sp>
        <p:nvSpPr>
          <p:cNvPr id="43" name="Google Shape;43;p9"/>
          <p:cNvSpPr txBox="1"/>
          <p:nvPr>
            <p:ph idx="1" type="body"/>
          </p:nvPr>
        </p:nvSpPr>
        <p:spPr>
          <a:xfrm>
            <a:off x="457200" y="1600200"/>
            <a:ext cx="8332500" cy="496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rPr lang="en" sz="2000">
                <a:latin typeface="Roboto Condensed"/>
                <a:ea typeface="Roboto Condensed"/>
                <a:cs typeface="Roboto Condensed"/>
                <a:sym typeface="Roboto Condensed"/>
              </a:rPr>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sz="2000">
              <a:latin typeface="Roboto Condensed"/>
              <a:ea typeface="Roboto Condensed"/>
              <a:cs typeface="Roboto Condensed"/>
              <a:sym typeface="Roboto Condensed"/>
            </a:endParaRPr>
          </a:p>
          <a:p>
            <a:pPr indent="0" lvl="0" marL="0" rtl="0" algn="l">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7"/>
          <p:cNvPicPr preferRelativeResize="0"/>
          <p:nvPr/>
        </p:nvPicPr>
        <p:blipFill>
          <a:blip r:embed="rId3">
            <a:alphaModFix/>
          </a:blip>
          <a:stretch>
            <a:fillRect/>
          </a:stretch>
        </p:blipFill>
        <p:spPr>
          <a:xfrm>
            <a:off x="2231225" y="1803689"/>
            <a:ext cx="5111074" cy="3250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8"/>
          <p:cNvPicPr preferRelativeResize="0"/>
          <p:nvPr/>
        </p:nvPicPr>
        <p:blipFill>
          <a:blip r:embed="rId3">
            <a:alphaModFix/>
          </a:blip>
          <a:stretch>
            <a:fillRect/>
          </a:stretch>
        </p:blipFill>
        <p:spPr>
          <a:xfrm>
            <a:off x="1372602" y="699525"/>
            <a:ext cx="6398801" cy="5630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Now define the </a:t>
            </a:r>
            <a:r>
              <a:rPr lang="en" sz="3600">
                <a:solidFill>
                  <a:srgbClr val="999999"/>
                </a:solidFill>
              </a:rPr>
              <a:t>relationship between the objects</a:t>
            </a:r>
            <a:endParaRPr sz="3600">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0"/>
          <p:cNvPicPr preferRelativeResize="0"/>
          <p:nvPr/>
        </p:nvPicPr>
        <p:blipFill>
          <a:blip r:embed="rId3">
            <a:alphaModFix/>
          </a:blip>
          <a:stretch>
            <a:fillRect/>
          </a:stretch>
        </p:blipFill>
        <p:spPr>
          <a:xfrm>
            <a:off x="5949775" y="1741550"/>
            <a:ext cx="2584624" cy="2274449"/>
          </a:xfrm>
          <a:prstGeom prst="rect">
            <a:avLst/>
          </a:prstGeom>
          <a:noFill/>
          <a:ln>
            <a:noFill/>
          </a:ln>
        </p:spPr>
      </p:pic>
      <p:pic>
        <p:nvPicPr>
          <p:cNvPr id="167" name="Google Shape;167;p30"/>
          <p:cNvPicPr preferRelativeResize="0"/>
          <p:nvPr/>
        </p:nvPicPr>
        <p:blipFill>
          <a:blip r:embed="rId4">
            <a:alphaModFix/>
          </a:blip>
          <a:stretch>
            <a:fillRect/>
          </a:stretch>
        </p:blipFill>
        <p:spPr>
          <a:xfrm>
            <a:off x="1003250" y="1991225"/>
            <a:ext cx="1383149" cy="1886124"/>
          </a:xfrm>
          <a:prstGeom prst="rect">
            <a:avLst/>
          </a:prstGeom>
          <a:noFill/>
          <a:ln>
            <a:noFill/>
          </a:ln>
        </p:spPr>
      </p:pic>
      <p:pic>
        <p:nvPicPr>
          <p:cNvPr id="168" name="Google Shape;168;p30"/>
          <p:cNvPicPr preferRelativeResize="0"/>
          <p:nvPr/>
        </p:nvPicPr>
        <p:blipFill>
          <a:blip r:embed="rId5">
            <a:alphaModFix/>
          </a:blip>
          <a:stretch>
            <a:fillRect/>
          </a:stretch>
        </p:blipFill>
        <p:spPr>
          <a:xfrm>
            <a:off x="3569425" y="648623"/>
            <a:ext cx="1641701" cy="2194600"/>
          </a:xfrm>
          <a:prstGeom prst="rect">
            <a:avLst/>
          </a:prstGeom>
          <a:noFill/>
          <a:ln>
            <a:noFill/>
          </a:ln>
        </p:spPr>
      </p:pic>
      <p:pic>
        <p:nvPicPr>
          <p:cNvPr id="169" name="Google Shape;169;p30"/>
          <p:cNvPicPr preferRelativeResize="0"/>
          <p:nvPr/>
        </p:nvPicPr>
        <p:blipFill>
          <a:blip r:embed="rId6">
            <a:alphaModFix/>
          </a:blip>
          <a:stretch>
            <a:fillRect/>
          </a:stretch>
        </p:blipFill>
        <p:spPr>
          <a:xfrm>
            <a:off x="2984163" y="4145420"/>
            <a:ext cx="2965624" cy="1886125"/>
          </a:xfrm>
          <a:prstGeom prst="rect">
            <a:avLst/>
          </a:prstGeom>
          <a:noFill/>
          <a:ln>
            <a:noFill/>
          </a:ln>
        </p:spPr>
      </p:pic>
      <p:cxnSp>
        <p:nvCxnSpPr>
          <p:cNvPr id="170" name="Google Shape;170;p30"/>
          <p:cNvCxnSpPr/>
          <p:nvPr/>
        </p:nvCxnSpPr>
        <p:spPr>
          <a:xfrm>
            <a:off x="4427875" y="3018200"/>
            <a:ext cx="17100" cy="985800"/>
          </a:xfrm>
          <a:prstGeom prst="straightConnector1">
            <a:avLst/>
          </a:prstGeom>
          <a:noFill/>
          <a:ln cap="flat" cmpd="sng" w="38100">
            <a:solidFill>
              <a:schemeClr val="dk2"/>
            </a:solidFill>
            <a:prstDash val="solid"/>
            <a:round/>
            <a:headEnd len="med" w="med" type="none"/>
            <a:tailEnd len="med" w="med" type="triangle"/>
          </a:ln>
        </p:spPr>
      </p:cxnSp>
      <p:cxnSp>
        <p:nvCxnSpPr>
          <p:cNvPr id="171" name="Google Shape;171;p30"/>
          <p:cNvCxnSpPr/>
          <p:nvPr/>
        </p:nvCxnSpPr>
        <p:spPr>
          <a:xfrm>
            <a:off x="2651725" y="3525175"/>
            <a:ext cx="994500" cy="683100"/>
          </a:xfrm>
          <a:prstGeom prst="straightConnector1">
            <a:avLst/>
          </a:prstGeom>
          <a:noFill/>
          <a:ln cap="flat" cmpd="sng" w="38100">
            <a:solidFill>
              <a:schemeClr val="dk2"/>
            </a:solidFill>
            <a:prstDash val="solid"/>
            <a:round/>
            <a:headEnd len="med" w="med" type="none"/>
            <a:tailEnd len="med" w="med" type="triangle"/>
          </a:ln>
        </p:spPr>
      </p:cxnSp>
      <p:cxnSp>
        <p:nvCxnSpPr>
          <p:cNvPr id="172" name="Google Shape;172;p30"/>
          <p:cNvCxnSpPr/>
          <p:nvPr/>
        </p:nvCxnSpPr>
        <p:spPr>
          <a:xfrm flipH="1">
            <a:off x="5211125" y="3260375"/>
            <a:ext cx="899400" cy="830400"/>
          </a:xfrm>
          <a:prstGeom prst="straightConnector1">
            <a:avLst/>
          </a:prstGeom>
          <a:noFill/>
          <a:ln cap="flat" cmpd="sng" w="38100">
            <a:solidFill>
              <a:schemeClr val="dk2"/>
            </a:solidFill>
            <a:prstDash val="solid"/>
            <a:round/>
            <a:headEnd len="med" w="med" type="none"/>
            <a:tailEnd len="med" w="med" type="triangle"/>
          </a:ln>
        </p:spPr>
      </p:cxnSp>
      <p:pic>
        <p:nvPicPr>
          <p:cNvPr id="173" name="Google Shape;173;p30"/>
          <p:cNvPicPr preferRelativeResize="0"/>
          <p:nvPr/>
        </p:nvPicPr>
        <p:blipFill>
          <a:blip r:embed="rId7">
            <a:alphaModFix/>
          </a:blip>
          <a:stretch>
            <a:fillRect/>
          </a:stretch>
        </p:blipFill>
        <p:spPr>
          <a:xfrm>
            <a:off x="6011675" y="4249818"/>
            <a:ext cx="2706400" cy="1781724"/>
          </a:xfrm>
          <a:prstGeom prst="rect">
            <a:avLst/>
          </a:prstGeom>
          <a:noFill/>
          <a:ln>
            <a:noFill/>
          </a:ln>
        </p:spPr>
      </p:pic>
      <p:cxnSp>
        <p:nvCxnSpPr>
          <p:cNvPr id="174" name="Google Shape;174;p30"/>
          <p:cNvCxnSpPr/>
          <p:nvPr/>
        </p:nvCxnSpPr>
        <p:spPr>
          <a:xfrm rot="10800000">
            <a:off x="5418325" y="1628050"/>
            <a:ext cx="733800" cy="482100"/>
          </a:xfrm>
          <a:prstGeom prst="straightConnector1">
            <a:avLst/>
          </a:prstGeom>
          <a:noFill/>
          <a:ln cap="flat" cmpd="sng" w="38100">
            <a:solidFill>
              <a:schemeClr val="dk2"/>
            </a:solidFill>
            <a:prstDash val="solid"/>
            <a:round/>
            <a:headEnd len="med" w="med" type="none"/>
            <a:tailEnd len="med" w="med" type="triangle"/>
          </a:ln>
        </p:spPr>
      </p:cxnSp>
      <p:cxnSp>
        <p:nvCxnSpPr>
          <p:cNvPr id="175" name="Google Shape;175;p30"/>
          <p:cNvCxnSpPr/>
          <p:nvPr/>
        </p:nvCxnSpPr>
        <p:spPr>
          <a:xfrm flipH="1" rot="10800000">
            <a:off x="2599463" y="1767425"/>
            <a:ext cx="873900" cy="5232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We have to define the </a:t>
            </a:r>
            <a:r>
              <a:rPr lang="en" sz="4500">
                <a:solidFill>
                  <a:srgbClr val="999999"/>
                </a:solidFill>
              </a:rPr>
              <a:t>attributes of each one</a:t>
            </a:r>
            <a:endParaRPr sz="4500">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We have to define the </a:t>
            </a:r>
            <a:r>
              <a:rPr lang="en" sz="4500">
                <a:solidFill>
                  <a:srgbClr val="999999"/>
                </a:solidFill>
              </a:rPr>
              <a:t>attributes of each one</a:t>
            </a:r>
            <a:endParaRPr sz="4500">
              <a:solidFill>
                <a:srgbClr val="999999"/>
              </a:solidFill>
            </a:endParaRPr>
          </a:p>
        </p:txBody>
      </p:sp>
      <p:pic>
        <p:nvPicPr>
          <p:cNvPr id="186" name="Google Shape;186;p32"/>
          <p:cNvPicPr preferRelativeResize="0"/>
          <p:nvPr/>
        </p:nvPicPr>
        <p:blipFill rotWithShape="1">
          <a:blip r:embed="rId3">
            <a:alphaModFix/>
          </a:blip>
          <a:srcRect b="12257" l="0" r="0" t="0"/>
          <a:stretch/>
        </p:blipFill>
        <p:spPr>
          <a:xfrm flipH="1">
            <a:off x="-1" y="5007125"/>
            <a:ext cx="2084201" cy="1850876"/>
          </a:xfrm>
          <a:prstGeom prst="rect">
            <a:avLst/>
          </a:prstGeom>
          <a:noFill/>
          <a:ln>
            <a:noFill/>
          </a:ln>
        </p:spPr>
      </p:pic>
      <p:sp>
        <p:nvSpPr>
          <p:cNvPr id="187" name="Google Shape;187;p32"/>
          <p:cNvSpPr/>
          <p:nvPr/>
        </p:nvSpPr>
        <p:spPr>
          <a:xfrm>
            <a:off x="2369101" y="4119800"/>
            <a:ext cx="2279400" cy="1196700"/>
          </a:xfrm>
          <a:prstGeom prst="wedgeEllipseCallout">
            <a:avLst>
              <a:gd fmla="val -71363" name="adj1"/>
              <a:gd fmla="val 57274"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Droid Sans"/>
                <a:ea typeface="Droid Sans"/>
                <a:cs typeface="Droid Sans"/>
                <a:sym typeface="Droid Sans"/>
              </a:rPr>
              <a:t>Why!?</a:t>
            </a:r>
            <a:endParaRPr b="1" sz="1800">
              <a:solidFill>
                <a:srgbClr val="FFFFFF"/>
              </a:solidFill>
              <a:latin typeface="Droid Sans"/>
              <a:ea typeface="Droid Sans"/>
              <a:cs typeface="Droid Sans"/>
              <a:sym typeface="Droid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3"/>
          <p:cNvPicPr preferRelativeResize="0"/>
          <p:nvPr/>
        </p:nvPicPr>
        <p:blipFill>
          <a:blip r:embed="rId3">
            <a:alphaModFix/>
          </a:blip>
          <a:stretch>
            <a:fillRect/>
          </a:stretch>
        </p:blipFill>
        <p:spPr>
          <a:xfrm>
            <a:off x="3262699" y="2175224"/>
            <a:ext cx="4041450" cy="4041450"/>
          </a:xfrm>
          <a:prstGeom prst="rect">
            <a:avLst/>
          </a:prstGeom>
          <a:noFill/>
          <a:ln>
            <a:noFill/>
          </a:ln>
        </p:spPr>
      </p:pic>
      <p:pic>
        <p:nvPicPr>
          <p:cNvPr id="193" name="Google Shape;193;p33"/>
          <p:cNvPicPr preferRelativeResize="0"/>
          <p:nvPr/>
        </p:nvPicPr>
        <p:blipFill rotWithShape="1">
          <a:blip r:embed="rId4">
            <a:alphaModFix/>
          </a:blip>
          <a:srcRect b="0" l="9403" r="0" t="0"/>
          <a:stretch/>
        </p:blipFill>
        <p:spPr>
          <a:xfrm>
            <a:off x="6783925" y="3343275"/>
            <a:ext cx="2177998" cy="2404175"/>
          </a:xfrm>
          <a:prstGeom prst="rect">
            <a:avLst/>
          </a:prstGeom>
          <a:noFill/>
          <a:ln>
            <a:noFill/>
          </a:ln>
        </p:spPr>
      </p:pic>
      <p:pic>
        <p:nvPicPr>
          <p:cNvPr id="194" name="Google Shape;194;p33"/>
          <p:cNvPicPr preferRelativeResize="0"/>
          <p:nvPr/>
        </p:nvPicPr>
        <p:blipFill>
          <a:blip r:embed="rId5">
            <a:alphaModFix/>
          </a:blip>
          <a:stretch>
            <a:fillRect/>
          </a:stretch>
        </p:blipFill>
        <p:spPr>
          <a:xfrm>
            <a:off x="1927200" y="3338201"/>
            <a:ext cx="1763049" cy="2404176"/>
          </a:xfrm>
          <a:prstGeom prst="rect">
            <a:avLst/>
          </a:prstGeom>
          <a:noFill/>
          <a:ln>
            <a:noFill/>
          </a:ln>
        </p:spPr>
      </p:pic>
      <p:pic>
        <p:nvPicPr>
          <p:cNvPr id="195" name="Google Shape;195;p33"/>
          <p:cNvPicPr preferRelativeResize="0"/>
          <p:nvPr/>
        </p:nvPicPr>
        <p:blipFill>
          <a:blip r:embed="rId6">
            <a:alphaModFix/>
          </a:blip>
          <a:stretch>
            <a:fillRect/>
          </a:stretch>
        </p:blipFill>
        <p:spPr>
          <a:xfrm>
            <a:off x="464625" y="3995450"/>
            <a:ext cx="1153150" cy="1406850"/>
          </a:xfrm>
          <a:prstGeom prst="rect">
            <a:avLst/>
          </a:prstGeom>
          <a:noFill/>
          <a:ln>
            <a:noFill/>
          </a:ln>
        </p:spPr>
      </p:pic>
      <p:sp>
        <p:nvSpPr>
          <p:cNvPr id="196" name="Google Shape;196;p33"/>
          <p:cNvSpPr txBox="1"/>
          <p:nvPr>
            <p:ph type="ctrTitle"/>
          </p:nvPr>
        </p:nvSpPr>
        <p:spPr>
          <a:xfrm>
            <a:off x="685800" y="587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Ok..you need an egg, </a:t>
            </a:r>
            <a:r>
              <a:rPr lang="en" sz="4500">
                <a:solidFill>
                  <a:srgbClr val="999999"/>
                </a:solidFill>
              </a:rPr>
              <a:t>but what kind of egg?</a:t>
            </a:r>
            <a:endParaRPr sz="4500">
              <a:solidFill>
                <a:srgbClr val="99999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Now define </a:t>
            </a:r>
            <a:r>
              <a:rPr lang="en" sz="4500">
                <a:solidFill>
                  <a:srgbClr val="999999"/>
                </a:solidFill>
              </a:rPr>
              <a:t>the behavior...</a:t>
            </a:r>
            <a:endParaRPr sz="4500">
              <a:solidFill>
                <a:srgbClr val="99999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Now define </a:t>
            </a:r>
            <a:r>
              <a:rPr lang="en" sz="4500">
                <a:solidFill>
                  <a:srgbClr val="999999"/>
                </a:solidFill>
              </a:rPr>
              <a:t>the behavior...</a:t>
            </a:r>
            <a:endParaRPr sz="4500">
              <a:solidFill>
                <a:srgbClr val="999999"/>
              </a:solidFill>
            </a:endParaRPr>
          </a:p>
        </p:txBody>
      </p:sp>
      <p:pic>
        <p:nvPicPr>
          <p:cNvPr id="207" name="Google Shape;207;p35"/>
          <p:cNvPicPr preferRelativeResize="0"/>
          <p:nvPr/>
        </p:nvPicPr>
        <p:blipFill rotWithShape="1">
          <a:blip r:embed="rId3">
            <a:alphaModFix/>
          </a:blip>
          <a:srcRect b="12257" l="0" r="0" t="0"/>
          <a:stretch/>
        </p:blipFill>
        <p:spPr>
          <a:xfrm flipH="1">
            <a:off x="-1" y="5007125"/>
            <a:ext cx="2084201" cy="1850876"/>
          </a:xfrm>
          <a:prstGeom prst="rect">
            <a:avLst/>
          </a:prstGeom>
          <a:noFill/>
          <a:ln>
            <a:noFill/>
          </a:ln>
        </p:spPr>
      </p:pic>
      <p:sp>
        <p:nvSpPr>
          <p:cNvPr id="208" name="Google Shape;208;p35"/>
          <p:cNvSpPr/>
          <p:nvPr/>
        </p:nvSpPr>
        <p:spPr>
          <a:xfrm>
            <a:off x="2369101" y="4119800"/>
            <a:ext cx="2279400" cy="1196700"/>
          </a:xfrm>
          <a:prstGeom prst="wedgeEllipseCallout">
            <a:avLst>
              <a:gd fmla="val -71363" name="adj1"/>
              <a:gd fmla="val 57274"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Droid Sans"/>
                <a:ea typeface="Droid Sans"/>
                <a:cs typeface="Droid Sans"/>
                <a:sym typeface="Droid Sans"/>
              </a:rPr>
              <a:t>An egg can’t do anything!</a:t>
            </a:r>
            <a:endParaRPr b="1" sz="1800">
              <a:solidFill>
                <a:srgbClr val="FFFFFF"/>
              </a:solidFill>
              <a:latin typeface="Droid Sans"/>
              <a:ea typeface="Droid Sans"/>
              <a:cs typeface="Droid Sans"/>
              <a:sym typeface="Droid Sans"/>
            </a:endParaRPr>
          </a:p>
        </p:txBody>
      </p:sp>
      <p:sp>
        <p:nvSpPr>
          <p:cNvPr id="209" name="Google Shape;209;p35"/>
          <p:cNvSpPr/>
          <p:nvPr/>
        </p:nvSpPr>
        <p:spPr>
          <a:xfrm>
            <a:off x="4495100" y="4047125"/>
            <a:ext cx="3705600" cy="2026800"/>
          </a:xfrm>
          <a:prstGeom prst="wedgeEllipseCallout">
            <a:avLst>
              <a:gd fmla="val 54669" name="adj1"/>
              <a:gd fmla="val 65633" name="adj2"/>
            </a:avLst>
          </a:prstGeom>
          <a:solidFill>
            <a:srgbClr val="FF99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Droid Sans"/>
                <a:ea typeface="Droid Sans"/>
                <a:cs typeface="Droid Sans"/>
                <a:sym typeface="Droid Sans"/>
              </a:rPr>
              <a:t>The egg can break...that can be something that the egg “can” do...</a:t>
            </a:r>
            <a:endParaRPr b="1" i="1" sz="1800">
              <a:solidFill>
                <a:srgbClr val="FFFFFF"/>
              </a:solidFill>
              <a:latin typeface="Droid Sans"/>
              <a:ea typeface="Droid Sans"/>
              <a:cs typeface="Droid Sans"/>
              <a:sym typeface="Droid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6"/>
          <p:cNvPicPr preferRelativeResize="0"/>
          <p:nvPr/>
        </p:nvPicPr>
        <p:blipFill rotWithShape="1">
          <a:blip r:embed="rId3">
            <a:alphaModFix amt="90000"/>
          </a:blip>
          <a:srcRect b="9706" l="0" r="17450" t="0"/>
          <a:stretch/>
        </p:blipFill>
        <p:spPr>
          <a:xfrm>
            <a:off x="5952725" y="4528375"/>
            <a:ext cx="3191276" cy="2329624"/>
          </a:xfrm>
          <a:prstGeom prst="rect">
            <a:avLst/>
          </a:prstGeom>
          <a:noFill/>
          <a:ln>
            <a:noFill/>
          </a:ln>
        </p:spPr>
      </p:pic>
      <p:sp>
        <p:nvSpPr>
          <p:cNvPr id="215" name="Google Shape;215;p3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Objects</a:t>
            </a:r>
            <a:endParaRPr sz="2400"/>
          </a:p>
          <a:p>
            <a:pPr indent="0" lvl="0" marL="0" rtl="0" algn="l">
              <a:spcBef>
                <a:spcPts val="0"/>
              </a:spcBef>
              <a:spcAft>
                <a:spcPts val="0"/>
              </a:spcAft>
              <a:buNone/>
            </a:pPr>
            <a:r>
              <a:rPr lang="en">
                <a:solidFill>
                  <a:srgbClr val="999999"/>
                </a:solidFill>
              </a:rPr>
              <a:t>About the example</a:t>
            </a:r>
            <a:endParaRPr>
              <a:solidFill>
                <a:srgbClr val="999999"/>
              </a:solidFill>
            </a:endParaRPr>
          </a:p>
        </p:txBody>
      </p:sp>
      <p:sp>
        <p:nvSpPr>
          <p:cNvPr id="216" name="Google Shape;216;p36"/>
          <p:cNvSpPr txBox="1"/>
          <p:nvPr>
            <p:ph idx="1" type="body"/>
          </p:nvPr>
        </p:nvSpPr>
        <p:spPr>
          <a:xfrm>
            <a:off x="457200" y="1600200"/>
            <a:ext cx="6625500" cy="49677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sz="2400"/>
              <a:t>This was a very simple example of how we usually solve a problem in real</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In real life we don’t pause to think on the attributes and behavior, that is something implicit most of the time</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But that doesn’t mean the objects we used don’t have attributes and behavior</a:t>
            </a:r>
            <a:endParaRPr sz="2400"/>
          </a:p>
          <a:p>
            <a:pPr indent="0" lvl="0" marL="45720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0"/>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t>
            </a:r>
            <a:r>
              <a:rPr lang="en">
                <a:solidFill>
                  <a:srgbClr val="B7B7B7"/>
                </a:solidFill>
              </a:rPr>
              <a:t>is an Object?</a:t>
            </a:r>
            <a:endParaRPr>
              <a:solidFill>
                <a:srgbClr val="B7B7B7"/>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7"/>
          <p:cNvPicPr preferRelativeResize="0"/>
          <p:nvPr/>
        </p:nvPicPr>
        <p:blipFill rotWithShape="1">
          <a:blip r:embed="rId3">
            <a:alphaModFix amt="90000"/>
          </a:blip>
          <a:srcRect b="9706" l="0" r="17450" t="0"/>
          <a:stretch/>
        </p:blipFill>
        <p:spPr>
          <a:xfrm>
            <a:off x="5952725" y="4528375"/>
            <a:ext cx="3191276" cy="2329624"/>
          </a:xfrm>
          <a:prstGeom prst="rect">
            <a:avLst/>
          </a:prstGeom>
          <a:noFill/>
          <a:ln>
            <a:noFill/>
          </a:ln>
        </p:spPr>
      </p:pic>
      <p:sp>
        <p:nvSpPr>
          <p:cNvPr id="222" name="Google Shape;222;p3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Objects</a:t>
            </a:r>
            <a:endParaRPr sz="2400"/>
          </a:p>
          <a:p>
            <a:pPr indent="0" lvl="0" marL="0" rtl="0" algn="l">
              <a:spcBef>
                <a:spcPts val="0"/>
              </a:spcBef>
              <a:spcAft>
                <a:spcPts val="0"/>
              </a:spcAft>
              <a:buNone/>
            </a:pPr>
            <a:r>
              <a:rPr lang="en">
                <a:solidFill>
                  <a:srgbClr val="999999"/>
                </a:solidFill>
              </a:rPr>
              <a:t>About the example</a:t>
            </a:r>
            <a:endParaRPr>
              <a:solidFill>
                <a:srgbClr val="999999"/>
              </a:solidFill>
            </a:endParaRPr>
          </a:p>
        </p:txBody>
      </p:sp>
      <p:sp>
        <p:nvSpPr>
          <p:cNvPr id="223" name="Google Shape;223;p37"/>
          <p:cNvSpPr txBox="1"/>
          <p:nvPr>
            <p:ph idx="1" type="body"/>
          </p:nvPr>
        </p:nvSpPr>
        <p:spPr>
          <a:xfrm>
            <a:off x="457200" y="1600200"/>
            <a:ext cx="6625500" cy="4967700"/>
          </a:xfrm>
          <a:prstGeom prst="rect">
            <a:avLst/>
          </a:prstGeom>
        </p:spPr>
        <p:txBody>
          <a:bodyPr anchorCtr="0" anchor="t" bIns="91425" lIns="91425" spcFirstLastPara="1" rIns="91425" wrap="square" tIns="91425">
            <a:noAutofit/>
          </a:bodyPr>
          <a:lstStyle/>
          <a:p>
            <a:pPr indent="-457200" lvl="0" marL="457200" marR="0" rtl="0" algn="l">
              <a:lnSpc>
                <a:spcPct val="100000"/>
              </a:lnSpc>
              <a:spcBef>
                <a:spcPts val="600"/>
              </a:spcBef>
              <a:spcAft>
                <a:spcPts val="0"/>
              </a:spcAft>
              <a:buSzPts val="3600"/>
              <a:buChar char="➔"/>
            </a:pPr>
            <a:r>
              <a:rPr lang="en" sz="3600"/>
              <a:t>Keep in mind what we learned</a:t>
            </a:r>
            <a:endParaRPr sz="3600"/>
          </a:p>
          <a:p>
            <a:pPr indent="0" lvl="0" marL="0" marR="0" rtl="0" algn="l">
              <a:lnSpc>
                <a:spcPct val="100000"/>
              </a:lnSpc>
              <a:spcBef>
                <a:spcPts val="600"/>
              </a:spcBef>
              <a:spcAft>
                <a:spcPts val="0"/>
              </a:spcAft>
              <a:buNone/>
            </a:pPr>
            <a:r>
              <a:t/>
            </a:r>
            <a:endParaRPr sz="3600"/>
          </a:p>
          <a:p>
            <a:pPr indent="-457200" lvl="0" marL="457200" marR="0" rtl="0" algn="l">
              <a:lnSpc>
                <a:spcPct val="100000"/>
              </a:lnSpc>
              <a:spcBef>
                <a:spcPts val="600"/>
              </a:spcBef>
              <a:spcAft>
                <a:spcPts val="0"/>
              </a:spcAft>
              <a:buSzPts val="3600"/>
              <a:buChar char="➔"/>
            </a:pPr>
            <a:r>
              <a:rPr lang="en" sz="3600"/>
              <a:t>Programming using OO is just as simple.</a:t>
            </a:r>
            <a:r>
              <a:rPr b="1" lang="en" sz="3600">
                <a:solidFill>
                  <a:srgbClr val="FF0000"/>
                </a:solidFill>
              </a:rPr>
              <a:t> You already know how to do it!</a:t>
            </a:r>
            <a:endParaRPr b="1" sz="3600">
              <a:solidFill>
                <a:srgbClr val="FF0000"/>
              </a:solidFill>
            </a:endParaRPr>
          </a:p>
          <a:p>
            <a:pPr indent="0" lvl="0" marL="457200" marR="0" rtl="0" algn="l">
              <a:lnSpc>
                <a:spcPct val="100000"/>
              </a:lnSpc>
              <a:spcBef>
                <a:spcPts val="600"/>
              </a:spcBef>
              <a:spcAft>
                <a:spcPts val="0"/>
              </a:spcAft>
              <a:buNone/>
            </a:pPr>
            <a:r>
              <a:t/>
            </a:r>
            <a:endParaRPr sz="3600"/>
          </a:p>
          <a:p>
            <a:pPr indent="0" lvl="0" marL="457200" marR="0" rtl="0" algn="l">
              <a:lnSpc>
                <a:spcPct val="100000"/>
              </a:lnSpc>
              <a:spcBef>
                <a:spcPts val="600"/>
              </a:spcBef>
              <a:spcAft>
                <a:spcPts val="0"/>
              </a:spcAft>
              <a:buNone/>
            </a:pPr>
            <a:r>
              <a:t/>
            </a:r>
            <a:endParaRPr sz="3600"/>
          </a:p>
          <a:p>
            <a:pPr indent="0" lvl="0" marL="0" marR="0" rtl="0" algn="l">
              <a:lnSpc>
                <a:spcPct val="100000"/>
              </a:lnSpc>
              <a:spcBef>
                <a:spcPts val="600"/>
              </a:spcBef>
              <a:spcAft>
                <a:spcPts val="0"/>
              </a:spcAft>
              <a:buNone/>
            </a:pPr>
            <a:r>
              <a:t/>
            </a:r>
            <a:endParaRPr sz="3600"/>
          </a:p>
          <a:p>
            <a:pPr indent="0" lvl="0" marL="0" marR="0" rtl="0" algn="l">
              <a:lnSpc>
                <a:spcPct val="100000"/>
              </a:lnSpc>
              <a:spcBef>
                <a:spcPts val="600"/>
              </a:spcBef>
              <a:spcAft>
                <a:spcPts val="0"/>
              </a:spcAft>
              <a:buNone/>
            </a:pPr>
            <a:r>
              <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t>
            </a:r>
            <a:r>
              <a:rPr lang="en">
                <a:solidFill>
                  <a:srgbClr val="B7B7B7"/>
                </a:solidFill>
              </a:rPr>
              <a:t>is a paradigm?</a:t>
            </a:r>
            <a:endParaRPr>
              <a:solidFill>
                <a:srgbClr val="B7B7B7"/>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9"/>
          <p:cNvPicPr preferRelativeResize="0"/>
          <p:nvPr/>
        </p:nvPicPr>
        <p:blipFill>
          <a:blip r:embed="rId3">
            <a:alphaModFix/>
          </a:blip>
          <a:stretch>
            <a:fillRect/>
          </a:stretch>
        </p:blipFill>
        <p:spPr>
          <a:xfrm>
            <a:off x="527325" y="1035675"/>
            <a:ext cx="8307075" cy="4289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0"/>
          <p:cNvPicPr preferRelativeResize="0"/>
          <p:nvPr/>
        </p:nvPicPr>
        <p:blipFill>
          <a:blip r:embed="rId3">
            <a:alphaModFix/>
          </a:blip>
          <a:stretch>
            <a:fillRect/>
          </a:stretch>
        </p:blipFill>
        <p:spPr>
          <a:xfrm>
            <a:off x="527325" y="1035675"/>
            <a:ext cx="8307075" cy="4289475"/>
          </a:xfrm>
          <a:prstGeom prst="rect">
            <a:avLst/>
          </a:prstGeom>
          <a:noFill/>
          <a:ln>
            <a:noFill/>
          </a:ln>
        </p:spPr>
      </p:pic>
      <p:cxnSp>
        <p:nvCxnSpPr>
          <p:cNvPr id="239" name="Google Shape;239;p40"/>
          <p:cNvCxnSpPr/>
          <p:nvPr/>
        </p:nvCxnSpPr>
        <p:spPr>
          <a:xfrm>
            <a:off x="1772875" y="4514350"/>
            <a:ext cx="795600" cy="0"/>
          </a:xfrm>
          <a:prstGeom prst="straightConnector1">
            <a:avLst/>
          </a:prstGeom>
          <a:noFill/>
          <a:ln cap="flat" cmpd="sng" w="38100">
            <a:solidFill>
              <a:srgbClr val="FFFF00"/>
            </a:solidFill>
            <a:prstDash val="solid"/>
            <a:round/>
            <a:headEnd len="med" w="med" type="none"/>
            <a:tailEnd len="med" w="med" type="none"/>
          </a:ln>
        </p:spPr>
      </p:cxnSp>
      <p:sp>
        <p:nvSpPr>
          <p:cNvPr id="240" name="Google Shape;240;p40"/>
          <p:cNvSpPr/>
          <p:nvPr/>
        </p:nvSpPr>
        <p:spPr>
          <a:xfrm>
            <a:off x="3344678" y="2770975"/>
            <a:ext cx="3228000" cy="1556400"/>
          </a:xfrm>
          <a:prstGeom prst="wedgeEllipseCallout">
            <a:avLst>
              <a:gd fmla="val -71363" name="adj1"/>
              <a:gd fmla="val 57274"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Droid Sans"/>
                <a:ea typeface="Droid Sans"/>
                <a:cs typeface="Droid Sans"/>
                <a:sym typeface="Droid Sans"/>
              </a:rPr>
              <a:t>The overall perspective from which one sees and interprets the world</a:t>
            </a:r>
            <a:endParaRPr b="1" sz="1800">
              <a:solidFill>
                <a:srgbClr val="FFFFFF"/>
              </a:solidFill>
              <a:latin typeface="Droid Sans"/>
              <a:ea typeface="Droid Sans"/>
              <a:cs typeface="Droid Sans"/>
              <a:sym typeface="Droid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ctrTitle"/>
          </p:nvPr>
        </p:nvSpPr>
        <p:spPr>
          <a:xfrm>
            <a:off x="685800" y="21873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In the context of </a:t>
            </a:r>
            <a:r>
              <a:rPr lang="en" sz="3600">
                <a:solidFill>
                  <a:srgbClr val="999999"/>
                </a:solidFill>
              </a:rPr>
              <a:t>computer science...</a:t>
            </a:r>
            <a:endParaRPr sz="3600">
              <a:solidFill>
                <a:srgbClr val="99999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2"/>
          <p:cNvPicPr preferRelativeResize="0"/>
          <p:nvPr/>
        </p:nvPicPr>
        <p:blipFill rotWithShape="1">
          <a:blip r:embed="rId3">
            <a:alphaModFix/>
          </a:blip>
          <a:srcRect b="0" l="0" r="14317" t="0"/>
          <a:stretch/>
        </p:blipFill>
        <p:spPr>
          <a:xfrm>
            <a:off x="5951450" y="4393275"/>
            <a:ext cx="3192551" cy="2464724"/>
          </a:xfrm>
          <a:prstGeom prst="rect">
            <a:avLst/>
          </a:prstGeom>
          <a:noFill/>
          <a:ln>
            <a:noFill/>
          </a:ln>
        </p:spPr>
      </p:pic>
      <p:sp>
        <p:nvSpPr>
          <p:cNvPr id="251" name="Google Shape;251;p4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Programming paradigm</a:t>
            </a:r>
            <a:endParaRPr/>
          </a:p>
        </p:txBody>
      </p:sp>
      <p:sp>
        <p:nvSpPr>
          <p:cNvPr id="252" name="Google Shape;252;p42"/>
          <p:cNvSpPr txBox="1"/>
          <p:nvPr>
            <p:ph idx="1" type="body"/>
          </p:nvPr>
        </p:nvSpPr>
        <p:spPr>
          <a:xfrm>
            <a:off x="457200" y="1600200"/>
            <a:ext cx="5639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 a </a:t>
            </a:r>
            <a:r>
              <a:rPr b="1" lang="en">
                <a:solidFill>
                  <a:srgbClr val="FF0000"/>
                </a:solidFill>
              </a:rPr>
              <a:t>fundamental style</a:t>
            </a:r>
            <a:r>
              <a:rPr lang="en"/>
              <a:t> of computer programming</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Serves as a way of building the structure and elements of computer programs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Is how the language “sees” the world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Programming paradigm</a:t>
            </a:r>
            <a:endParaRPr/>
          </a:p>
        </p:txBody>
      </p:sp>
      <p:sp>
        <p:nvSpPr>
          <p:cNvPr id="258" name="Google Shape;258;p43"/>
          <p:cNvSpPr txBox="1"/>
          <p:nvPr>
            <p:ph idx="1" type="body"/>
          </p:nvPr>
        </p:nvSpPr>
        <p:spPr>
          <a:xfrm>
            <a:off x="457200" y="1600200"/>
            <a:ext cx="7966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the </a:t>
            </a:r>
            <a:r>
              <a:rPr b="1" lang="en">
                <a:solidFill>
                  <a:srgbClr val="FF0000"/>
                </a:solidFill>
              </a:rPr>
              <a:t>functional paradigm</a:t>
            </a:r>
            <a:r>
              <a:rPr lang="en"/>
              <a:t> the real world is modeled as mathematics and functions theory </a:t>
            </a:r>
            <a:endParaRPr/>
          </a:p>
          <a:p>
            <a:pPr indent="-381000" lvl="1" marL="914400" rtl="0" algn="l">
              <a:spcBef>
                <a:spcPts val="0"/>
              </a:spcBef>
              <a:spcAft>
                <a:spcPts val="0"/>
              </a:spcAft>
              <a:buSzPts val="2400"/>
              <a:buChar char="◆"/>
            </a:pPr>
            <a:r>
              <a:rPr lang="en"/>
              <a:t>Functions are first-class citizens</a:t>
            </a:r>
            <a:endParaRPr/>
          </a:p>
          <a:p>
            <a:pPr indent="-381000" lvl="1" marL="914400" rtl="0" algn="l">
              <a:spcBef>
                <a:spcPts val="0"/>
              </a:spcBef>
              <a:spcAft>
                <a:spcPts val="0"/>
              </a:spcAft>
              <a:buSzPts val="2400"/>
              <a:buChar char="◆"/>
            </a:pPr>
            <a:r>
              <a:rPr lang="en"/>
              <a:t>Scheme, Lisp, F#</a:t>
            </a:r>
            <a:endParaRPr/>
          </a:p>
        </p:txBody>
      </p:sp>
      <p:pic>
        <p:nvPicPr>
          <p:cNvPr id="259" name="Google Shape;259;p43"/>
          <p:cNvPicPr preferRelativeResize="0"/>
          <p:nvPr/>
        </p:nvPicPr>
        <p:blipFill>
          <a:blip r:embed="rId3">
            <a:alphaModFix/>
          </a:blip>
          <a:stretch>
            <a:fillRect/>
          </a:stretch>
        </p:blipFill>
        <p:spPr>
          <a:xfrm>
            <a:off x="5834075" y="3580350"/>
            <a:ext cx="2970374" cy="3277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Programming paradigm</a:t>
            </a:r>
            <a:endParaRPr/>
          </a:p>
        </p:txBody>
      </p:sp>
      <p:sp>
        <p:nvSpPr>
          <p:cNvPr id="265" name="Google Shape;265;p44"/>
          <p:cNvSpPr txBox="1"/>
          <p:nvPr>
            <p:ph idx="1" type="body"/>
          </p:nvPr>
        </p:nvSpPr>
        <p:spPr>
          <a:xfrm>
            <a:off x="457200" y="1600200"/>
            <a:ext cx="7966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the </a:t>
            </a:r>
            <a:r>
              <a:rPr b="1" lang="en">
                <a:solidFill>
                  <a:srgbClr val="FF0000"/>
                </a:solidFill>
              </a:rPr>
              <a:t>functional paradigm</a:t>
            </a:r>
            <a:r>
              <a:rPr lang="en"/>
              <a:t> the real world is modeled as mathematics and functions theory </a:t>
            </a:r>
            <a:endParaRPr/>
          </a:p>
          <a:p>
            <a:pPr indent="-381000" lvl="1" marL="914400" rtl="0" algn="l">
              <a:spcBef>
                <a:spcPts val="0"/>
              </a:spcBef>
              <a:spcAft>
                <a:spcPts val="0"/>
              </a:spcAft>
              <a:buSzPts val="2400"/>
              <a:buChar char="◆"/>
            </a:pPr>
            <a:r>
              <a:rPr lang="en"/>
              <a:t>Functions are first-class citizens</a:t>
            </a:r>
            <a:endParaRPr/>
          </a:p>
          <a:p>
            <a:pPr indent="-381000" lvl="1" marL="914400" rtl="0" algn="l">
              <a:spcBef>
                <a:spcPts val="0"/>
              </a:spcBef>
              <a:spcAft>
                <a:spcPts val="0"/>
              </a:spcAft>
              <a:buSzPts val="2400"/>
              <a:buChar char="◆"/>
            </a:pPr>
            <a:r>
              <a:rPr lang="en"/>
              <a:t>Scheme, Lisp, F#</a:t>
            </a:r>
            <a:endParaRPr/>
          </a:p>
        </p:txBody>
      </p:sp>
      <p:pic>
        <p:nvPicPr>
          <p:cNvPr id="266" name="Google Shape;266;p44"/>
          <p:cNvPicPr preferRelativeResize="0"/>
          <p:nvPr/>
        </p:nvPicPr>
        <p:blipFill>
          <a:blip r:embed="rId3">
            <a:alphaModFix/>
          </a:blip>
          <a:stretch>
            <a:fillRect/>
          </a:stretch>
        </p:blipFill>
        <p:spPr>
          <a:xfrm>
            <a:off x="5834075" y="3580350"/>
            <a:ext cx="2970374" cy="3277650"/>
          </a:xfrm>
          <a:prstGeom prst="rect">
            <a:avLst/>
          </a:prstGeom>
          <a:noFill/>
          <a:ln>
            <a:noFill/>
          </a:ln>
        </p:spPr>
      </p:pic>
      <p:pic>
        <p:nvPicPr>
          <p:cNvPr id="267" name="Google Shape;267;p44"/>
          <p:cNvPicPr preferRelativeResize="0"/>
          <p:nvPr/>
        </p:nvPicPr>
        <p:blipFill rotWithShape="1">
          <a:blip r:embed="rId4">
            <a:alphaModFix/>
          </a:blip>
          <a:srcRect b="12257" l="0" r="0" t="0"/>
          <a:stretch/>
        </p:blipFill>
        <p:spPr>
          <a:xfrm flipH="1">
            <a:off x="-1" y="5007125"/>
            <a:ext cx="2084201" cy="1850876"/>
          </a:xfrm>
          <a:prstGeom prst="rect">
            <a:avLst/>
          </a:prstGeom>
          <a:noFill/>
          <a:ln>
            <a:noFill/>
          </a:ln>
        </p:spPr>
      </p:pic>
      <p:sp>
        <p:nvSpPr>
          <p:cNvPr id="268" name="Google Shape;268;p44"/>
          <p:cNvSpPr/>
          <p:nvPr/>
        </p:nvSpPr>
        <p:spPr>
          <a:xfrm>
            <a:off x="2369101" y="4119800"/>
            <a:ext cx="2279400" cy="1196700"/>
          </a:xfrm>
          <a:prstGeom prst="wedgeEllipseCallout">
            <a:avLst>
              <a:gd fmla="val -71363" name="adj1"/>
              <a:gd fmla="val 57274"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Droid Sans"/>
                <a:ea typeface="Droid Sans"/>
                <a:cs typeface="Droid Sans"/>
                <a:sym typeface="Droid Sans"/>
              </a:rPr>
              <a:t>What’s a first-class citizen?</a:t>
            </a:r>
            <a:endParaRPr b="1" sz="1800">
              <a:solidFill>
                <a:srgbClr val="FFFFFF"/>
              </a:solidFill>
              <a:latin typeface="Droid Sans"/>
              <a:ea typeface="Droid Sans"/>
              <a:cs typeface="Droid Sans"/>
              <a:sym typeface="Droid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Programming paradigm</a:t>
            </a:r>
            <a:endParaRPr/>
          </a:p>
        </p:txBody>
      </p:sp>
      <p:sp>
        <p:nvSpPr>
          <p:cNvPr id="274" name="Google Shape;274;p45"/>
          <p:cNvSpPr txBox="1"/>
          <p:nvPr>
            <p:ph idx="1" type="body"/>
          </p:nvPr>
        </p:nvSpPr>
        <p:spPr>
          <a:xfrm>
            <a:off x="457200" y="1600200"/>
            <a:ext cx="7966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the </a:t>
            </a:r>
            <a:r>
              <a:rPr b="1" lang="en">
                <a:solidFill>
                  <a:srgbClr val="FF0000"/>
                </a:solidFill>
              </a:rPr>
              <a:t>functional paradigm</a:t>
            </a:r>
            <a:r>
              <a:rPr lang="en"/>
              <a:t> the real world is modeled as mathematics and functions theory </a:t>
            </a:r>
            <a:endParaRPr/>
          </a:p>
          <a:p>
            <a:pPr indent="-381000" lvl="1" marL="914400" rtl="0" algn="l">
              <a:spcBef>
                <a:spcPts val="0"/>
              </a:spcBef>
              <a:spcAft>
                <a:spcPts val="0"/>
              </a:spcAft>
              <a:buSzPts val="2400"/>
              <a:buChar char="◆"/>
            </a:pPr>
            <a:r>
              <a:rPr lang="en"/>
              <a:t>Functions are first-class citizens</a:t>
            </a:r>
            <a:endParaRPr/>
          </a:p>
          <a:p>
            <a:pPr indent="-381000" lvl="1" marL="914400" rtl="0" algn="l">
              <a:spcBef>
                <a:spcPts val="0"/>
              </a:spcBef>
              <a:spcAft>
                <a:spcPts val="0"/>
              </a:spcAft>
              <a:buSzPts val="2400"/>
              <a:buChar char="◆"/>
            </a:pPr>
            <a:r>
              <a:rPr lang="en"/>
              <a:t>Scheme, Lisp, F#</a:t>
            </a:r>
            <a:endParaRPr/>
          </a:p>
        </p:txBody>
      </p:sp>
      <p:pic>
        <p:nvPicPr>
          <p:cNvPr id="275" name="Google Shape;275;p45"/>
          <p:cNvPicPr preferRelativeResize="0"/>
          <p:nvPr/>
        </p:nvPicPr>
        <p:blipFill>
          <a:blip r:embed="rId3">
            <a:alphaModFix/>
          </a:blip>
          <a:stretch>
            <a:fillRect/>
          </a:stretch>
        </p:blipFill>
        <p:spPr>
          <a:xfrm>
            <a:off x="5834075" y="3580350"/>
            <a:ext cx="2970374" cy="3277650"/>
          </a:xfrm>
          <a:prstGeom prst="rect">
            <a:avLst/>
          </a:prstGeom>
          <a:noFill/>
          <a:ln>
            <a:noFill/>
          </a:ln>
        </p:spPr>
      </p:pic>
      <p:pic>
        <p:nvPicPr>
          <p:cNvPr id="276" name="Google Shape;276;p45"/>
          <p:cNvPicPr preferRelativeResize="0"/>
          <p:nvPr/>
        </p:nvPicPr>
        <p:blipFill rotWithShape="1">
          <a:blip r:embed="rId4">
            <a:alphaModFix/>
          </a:blip>
          <a:srcRect b="12257" l="0" r="0" t="0"/>
          <a:stretch/>
        </p:blipFill>
        <p:spPr>
          <a:xfrm flipH="1">
            <a:off x="-1" y="5007125"/>
            <a:ext cx="2084201" cy="1850876"/>
          </a:xfrm>
          <a:prstGeom prst="rect">
            <a:avLst/>
          </a:prstGeom>
          <a:noFill/>
          <a:ln>
            <a:noFill/>
          </a:ln>
        </p:spPr>
      </p:pic>
      <p:sp>
        <p:nvSpPr>
          <p:cNvPr id="277" name="Google Shape;277;p45"/>
          <p:cNvSpPr/>
          <p:nvPr/>
        </p:nvSpPr>
        <p:spPr>
          <a:xfrm>
            <a:off x="2369101" y="4119800"/>
            <a:ext cx="2279400" cy="1196700"/>
          </a:xfrm>
          <a:prstGeom prst="wedgeEllipseCallout">
            <a:avLst>
              <a:gd fmla="val -71363" name="adj1"/>
              <a:gd fmla="val 57274"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Droid Sans"/>
                <a:ea typeface="Droid Sans"/>
                <a:cs typeface="Droid Sans"/>
                <a:sym typeface="Droid Sans"/>
              </a:rPr>
              <a:t>What’s a first-class citizen?</a:t>
            </a:r>
            <a:endParaRPr b="1" sz="1800">
              <a:solidFill>
                <a:srgbClr val="FFFFFF"/>
              </a:solidFill>
              <a:latin typeface="Droid Sans"/>
              <a:ea typeface="Droid Sans"/>
              <a:cs typeface="Droid Sans"/>
              <a:sym typeface="Droid Sans"/>
            </a:endParaRPr>
          </a:p>
        </p:txBody>
      </p:sp>
      <p:sp>
        <p:nvSpPr>
          <p:cNvPr id="278" name="Google Shape;278;p45"/>
          <p:cNvSpPr/>
          <p:nvPr/>
        </p:nvSpPr>
        <p:spPr>
          <a:xfrm>
            <a:off x="4571300" y="2980325"/>
            <a:ext cx="3705600" cy="2026800"/>
          </a:xfrm>
          <a:prstGeom prst="wedgeEllipseCallout">
            <a:avLst>
              <a:gd fmla="val 54669" name="adj1"/>
              <a:gd fmla="val 65633" name="adj2"/>
            </a:avLst>
          </a:prstGeom>
          <a:solidFill>
            <a:srgbClr val="FF99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Droid Sans"/>
                <a:ea typeface="Droid Sans"/>
                <a:cs typeface="Droid Sans"/>
                <a:sym typeface="Droid Sans"/>
              </a:rPr>
              <a:t>Is an entity that supports all the operations generally available to other entities such as </a:t>
            </a:r>
            <a:r>
              <a:rPr b="1" i="1" lang="en" sz="1800">
                <a:solidFill>
                  <a:srgbClr val="FFFFFF"/>
                </a:solidFill>
                <a:latin typeface="Droid Sans"/>
                <a:ea typeface="Droid Sans"/>
                <a:cs typeface="Droid Sans"/>
                <a:sym typeface="Droid Sans"/>
              </a:rPr>
              <a:t>variables</a:t>
            </a:r>
            <a:endParaRPr b="1" i="1" sz="1800">
              <a:solidFill>
                <a:srgbClr val="FFFFFF"/>
              </a:solidFill>
              <a:latin typeface="Droid Sans"/>
              <a:ea typeface="Droid Sans"/>
              <a:cs typeface="Droid Sans"/>
              <a:sym typeface="Droid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Programming paradigm</a:t>
            </a:r>
            <a:endParaRPr/>
          </a:p>
        </p:txBody>
      </p:sp>
      <p:sp>
        <p:nvSpPr>
          <p:cNvPr id="284" name="Google Shape;284;p46"/>
          <p:cNvSpPr txBox="1"/>
          <p:nvPr>
            <p:ph idx="1" type="body"/>
          </p:nvPr>
        </p:nvSpPr>
        <p:spPr>
          <a:xfrm>
            <a:off x="457200" y="1600200"/>
            <a:ext cx="7966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the </a:t>
            </a:r>
            <a:r>
              <a:rPr b="1" lang="en">
                <a:solidFill>
                  <a:srgbClr val="FF0000"/>
                </a:solidFill>
              </a:rPr>
              <a:t>imperative paradigm</a:t>
            </a:r>
            <a:r>
              <a:rPr lang="en"/>
              <a:t> the real world is modeled as steps, commands and structures</a:t>
            </a:r>
            <a:endParaRPr/>
          </a:p>
          <a:p>
            <a:pPr indent="-381000" lvl="1" marL="914400" rtl="0" algn="l">
              <a:spcBef>
                <a:spcPts val="0"/>
              </a:spcBef>
              <a:spcAft>
                <a:spcPts val="0"/>
              </a:spcAft>
              <a:buSzPts val="2400"/>
              <a:buChar char="◆"/>
            </a:pPr>
            <a:r>
              <a:rPr lang="en"/>
              <a:t>Structures are first-class citizens</a:t>
            </a:r>
            <a:endParaRPr/>
          </a:p>
          <a:p>
            <a:pPr indent="-381000" lvl="1" marL="914400" rtl="0" algn="l">
              <a:spcBef>
                <a:spcPts val="0"/>
              </a:spcBef>
              <a:spcAft>
                <a:spcPts val="0"/>
              </a:spcAft>
              <a:buSzPts val="2400"/>
              <a:buChar char="◆"/>
            </a:pPr>
            <a:r>
              <a:rPr lang="en"/>
              <a:t>C, C++, PHP</a:t>
            </a:r>
            <a:endParaRPr/>
          </a:p>
        </p:txBody>
      </p:sp>
      <p:pic>
        <p:nvPicPr>
          <p:cNvPr id="285" name="Google Shape;285;p46"/>
          <p:cNvPicPr preferRelativeResize="0"/>
          <p:nvPr/>
        </p:nvPicPr>
        <p:blipFill>
          <a:blip r:embed="rId3">
            <a:alphaModFix/>
          </a:blip>
          <a:stretch>
            <a:fillRect/>
          </a:stretch>
        </p:blipFill>
        <p:spPr>
          <a:xfrm>
            <a:off x="6356150" y="4047350"/>
            <a:ext cx="2787850" cy="2787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3">
            <a:alphaModFix/>
          </a:blip>
          <a:srcRect b="16971" l="0" r="31379" t="0"/>
          <a:stretch/>
        </p:blipFill>
        <p:spPr>
          <a:xfrm>
            <a:off x="5328225" y="2583900"/>
            <a:ext cx="3815774" cy="4274101"/>
          </a:xfrm>
          <a:prstGeom prst="rect">
            <a:avLst/>
          </a:prstGeom>
          <a:noFill/>
          <a:ln>
            <a:noFill/>
          </a:ln>
        </p:spPr>
      </p:pic>
      <p:sp>
        <p:nvSpPr>
          <p:cNvPr id="54" name="Google Shape;54;p1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Objects</a:t>
            </a:r>
            <a:endParaRPr sz="2400"/>
          </a:p>
          <a:p>
            <a:pPr indent="0" lvl="0" marL="0" rtl="0" algn="l">
              <a:spcBef>
                <a:spcPts val="0"/>
              </a:spcBef>
              <a:spcAft>
                <a:spcPts val="0"/>
              </a:spcAft>
              <a:buNone/>
            </a:pPr>
            <a:r>
              <a:rPr lang="en">
                <a:solidFill>
                  <a:srgbClr val="999999"/>
                </a:solidFill>
              </a:rPr>
              <a:t>A general definition</a:t>
            </a:r>
            <a:endParaRPr>
              <a:solidFill>
                <a:srgbClr val="999999"/>
              </a:solidFill>
            </a:endParaRPr>
          </a:p>
        </p:txBody>
      </p:sp>
      <p:sp>
        <p:nvSpPr>
          <p:cNvPr id="55" name="Google Shape;55;p11"/>
          <p:cNvSpPr txBox="1"/>
          <p:nvPr>
            <p:ph idx="1" type="body"/>
          </p:nvPr>
        </p:nvSpPr>
        <p:spPr>
          <a:xfrm>
            <a:off x="457200" y="1600200"/>
            <a:ext cx="6357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Everywhere you look in the </a:t>
            </a:r>
            <a:r>
              <a:rPr b="1" lang="en">
                <a:solidFill>
                  <a:srgbClr val="FF0000"/>
                </a:solidFill>
              </a:rPr>
              <a:t>real world</a:t>
            </a:r>
            <a:r>
              <a:rPr lang="en"/>
              <a:t>, you see things or </a:t>
            </a:r>
            <a:r>
              <a:rPr b="1" lang="en">
                <a:solidFill>
                  <a:srgbClr val="FF0000"/>
                </a:solidFill>
              </a:rPr>
              <a:t>objects</a:t>
            </a:r>
            <a:endParaRPr b="1">
              <a:solidFill>
                <a:srgbClr val="FF0000"/>
              </a:solidFill>
            </a:endParaRPr>
          </a:p>
          <a:p>
            <a:pPr indent="-381000" lvl="1" marL="914400" rtl="0" algn="l">
              <a:spcBef>
                <a:spcPts val="0"/>
              </a:spcBef>
              <a:spcAft>
                <a:spcPts val="0"/>
              </a:spcAft>
              <a:buSzPts val="2400"/>
              <a:buChar char="◆"/>
            </a:pPr>
            <a:r>
              <a:rPr lang="en"/>
              <a:t>Plants</a:t>
            </a:r>
            <a:endParaRPr/>
          </a:p>
          <a:p>
            <a:pPr indent="-381000" lvl="1" marL="914400" rtl="0" algn="l">
              <a:spcBef>
                <a:spcPts val="0"/>
              </a:spcBef>
              <a:spcAft>
                <a:spcPts val="0"/>
              </a:spcAft>
              <a:buSzPts val="2400"/>
              <a:buChar char="◆"/>
            </a:pPr>
            <a:r>
              <a:rPr lang="en"/>
              <a:t>Animals</a:t>
            </a:r>
            <a:endParaRPr/>
          </a:p>
          <a:p>
            <a:pPr indent="-381000" lvl="1" marL="914400" rtl="0" algn="l">
              <a:spcBef>
                <a:spcPts val="0"/>
              </a:spcBef>
              <a:spcAft>
                <a:spcPts val="0"/>
              </a:spcAft>
              <a:buSzPts val="2400"/>
              <a:buChar char="◆"/>
            </a:pPr>
            <a:r>
              <a:rPr lang="en"/>
              <a:t>Cars</a:t>
            </a:r>
            <a:endParaRPr/>
          </a:p>
          <a:p>
            <a:pPr indent="-381000" lvl="1" marL="914400" rtl="0" algn="l">
              <a:spcBef>
                <a:spcPts val="0"/>
              </a:spcBef>
              <a:spcAft>
                <a:spcPts val="0"/>
              </a:spcAft>
              <a:buSzPts val="2400"/>
              <a:buChar char="◆"/>
            </a:pPr>
            <a:r>
              <a:rPr lang="en"/>
              <a:t>Buildings</a:t>
            </a:r>
            <a:endParaRPr/>
          </a:p>
          <a:p>
            <a:pPr indent="-381000" lvl="1" marL="914400" rtl="0" algn="l">
              <a:spcBef>
                <a:spcPts val="0"/>
              </a:spcBef>
              <a:spcAft>
                <a:spcPts val="0"/>
              </a:spcAft>
              <a:buSzPts val="2400"/>
              <a:buChar char="◆"/>
            </a:pPr>
            <a:r>
              <a:rPr lang="en"/>
              <a:t>Houses</a:t>
            </a:r>
            <a:endParaRPr/>
          </a:p>
          <a:p>
            <a:pPr indent="-381000" lvl="1" marL="914400" rtl="0" algn="l">
              <a:spcBef>
                <a:spcPts val="0"/>
              </a:spcBef>
              <a:spcAft>
                <a:spcPts val="0"/>
              </a:spcAft>
              <a:buSzPts val="2400"/>
              <a:buChar char="◆"/>
            </a:pPr>
            <a:r>
              <a:rPr lang="en"/>
              <a:t>And the list can go on for hours or days!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Programming paradigm</a:t>
            </a:r>
            <a:endParaRPr/>
          </a:p>
        </p:txBody>
      </p:sp>
      <p:sp>
        <p:nvSpPr>
          <p:cNvPr id="291" name="Google Shape;291;p47"/>
          <p:cNvSpPr txBox="1"/>
          <p:nvPr>
            <p:ph idx="1" type="body"/>
          </p:nvPr>
        </p:nvSpPr>
        <p:spPr>
          <a:xfrm>
            <a:off x="457200" y="1600200"/>
            <a:ext cx="7966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the </a:t>
            </a:r>
            <a:r>
              <a:rPr b="1" lang="en">
                <a:solidFill>
                  <a:srgbClr val="FF0000"/>
                </a:solidFill>
              </a:rPr>
              <a:t>logic paradigm</a:t>
            </a:r>
            <a:r>
              <a:rPr lang="en"/>
              <a:t> the real world is modeled as axioms, inference rules and queries.</a:t>
            </a:r>
            <a:endParaRPr/>
          </a:p>
          <a:p>
            <a:pPr indent="-381000" lvl="1" marL="914400" rtl="0" algn="l">
              <a:spcBef>
                <a:spcPts val="0"/>
              </a:spcBef>
              <a:spcAft>
                <a:spcPts val="0"/>
              </a:spcAft>
              <a:buSzPts val="2400"/>
              <a:buChar char="◆"/>
            </a:pPr>
            <a:r>
              <a:rPr lang="en"/>
              <a:t>Rules are first-class citizens</a:t>
            </a:r>
            <a:endParaRPr/>
          </a:p>
          <a:p>
            <a:pPr indent="-381000" lvl="1" marL="914400" rtl="0" algn="l">
              <a:spcBef>
                <a:spcPts val="0"/>
              </a:spcBef>
              <a:spcAft>
                <a:spcPts val="0"/>
              </a:spcAft>
              <a:buSzPts val="2400"/>
              <a:buChar char="◆"/>
            </a:pPr>
            <a:r>
              <a:rPr lang="en"/>
              <a:t>Prolog...</a:t>
            </a:r>
            <a:endParaRPr/>
          </a:p>
        </p:txBody>
      </p:sp>
      <p:pic>
        <p:nvPicPr>
          <p:cNvPr id="292" name="Google Shape;292;p47"/>
          <p:cNvPicPr preferRelativeResize="0"/>
          <p:nvPr/>
        </p:nvPicPr>
        <p:blipFill rotWithShape="1">
          <a:blip r:embed="rId3">
            <a:alphaModFix/>
          </a:blip>
          <a:srcRect b="9140" l="0" r="0" t="0"/>
          <a:stretch/>
        </p:blipFill>
        <p:spPr>
          <a:xfrm flipH="1">
            <a:off x="5876300" y="4179200"/>
            <a:ext cx="3267700" cy="2678801"/>
          </a:xfrm>
          <a:prstGeom prst="rect">
            <a:avLst/>
          </a:prstGeom>
          <a:noFill/>
          <a:ln>
            <a:noFill/>
          </a:ln>
        </p:spPr>
      </p:pic>
      <p:sp>
        <p:nvSpPr>
          <p:cNvPr id="293" name="Google Shape;293;p47"/>
          <p:cNvSpPr/>
          <p:nvPr/>
        </p:nvSpPr>
        <p:spPr>
          <a:xfrm>
            <a:off x="3312400" y="3776475"/>
            <a:ext cx="3336300" cy="1404300"/>
          </a:xfrm>
          <a:prstGeom prst="wedgeEllipseCallout">
            <a:avLst>
              <a:gd fmla="val 54669" name="adj1"/>
              <a:gd fmla="val 65633" name="adj2"/>
            </a:avLst>
          </a:prstGeom>
          <a:solidFill>
            <a:srgbClr val="FF99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Droid Sans"/>
                <a:ea typeface="Droid Sans"/>
                <a:cs typeface="Droid Sans"/>
                <a:sym typeface="Droid Sans"/>
              </a:rPr>
              <a:t>Live long and prosper</a:t>
            </a:r>
            <a:endParaRPr b="1" i="1" sz="1800">
              <a:solidFill>
                <a:srgbClr val="FFFFFF"/>
              </a:solidFill>
              <a:latin typeface="Droid Sans"/>
              <a:ea typeface="Droid Sans"/>
              <a:cs typeface="Droid Sans"/>
              <a:sym typeface="Droid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8"/>
          <p:cNvPicPr preferRelativeResize="0"/>
          <p:nvPr/>
        </p:nvPicPr>
        <p:blipFill rotWithShape="1">
          <a:blip r:embed="rId3">
            <a:alphaModFix/>
          </a:blip>
          <a:srcRect b="14258" l="0" r="12087" t="0"/>
          <a:stretch/>
        </p:blipFill>
        <p:spPr>
          <a:xfrm>
            <a:off x="6760325" y="3914350"/>
            <a:ext cx="2383676" cy="2943649"/>
          </a:xfrm>
          <a:prstGeom prst="rect">
            <a:avLst/>
          </a:prstGeom>
          <a:noFill/>
          <a:ln>
            <a:noFill/>
          </a:ln>
        </p:spPr>
      </p:pic>
      <p:sp>
        <p:nvSpPr>
          <p:cNvPr id="299" name="Google Shape;299;p4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Programming paradigm</a:t>
            </a:r>
            <a:endParaRPr/>
          </a:p>
        </p:txBody>
      </p:sp>
      <p:sp>
        <p:nvSpPr>
          <p:cNvPr id="300" name="Google Shape;300;p48"/>
          <p:cNvSpPr txBox="1"/>
          <p:nvPr>
            <p:ph idx="1" type="body"/>
          </p:nvPr>
        </p:nvSpPr>
        <p:spPr>
          <a:xfrm>
            <a:off x="457200" y="1600200"/>
            <a:ext cx="7966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the </a:t>
            </a:r>
            <a:r>
              <a:rPr b="1" lang="en">
                <a:solidFill>
                  <a:srgbClr val="FF0000"/>
                </a:solidFill>
              </a:rPr>
              <a:t>object-oriented paradigm</a:t>
            </a:r>
            <a:r>
              <a:rPr lang="en"/>
              <a:t> the real world is modeled as objects.</a:t>
            </a:r>
            <a:endParaRPr/>
          </a:p>
          <a:p>
            <a:pPr indent="-381000" lvl="1" marL="914400" rtl="0" algn="l">
              <a:spcBef>
                <a:spcPts val="0"/>
              </a:spcBef>
              <a:spcAft>
                <a:spcPts val="0"/>
              </a:spcAft>
              <a:buSzPts val="2400"/>
              <a:buChar char="◆"/>
            </a:pPr>
            <a:r>
              <a:rPr lang="en"/>
              <a:t>Objects are first-class citizens</a:t>
            </a:r>
            <a:endParaRPr/>
          </a:p>
          <a:p>
            <a:pPr indent="-381000" lvl="1" marL="914400" rtl="0" algn="l">
              <a:spcBef>
                <a:spcPts val="0"/>
              </a:spcBef>
              <a:spcAft>
                <a:spcPts val="0"/>
              </a:spcAft>
              <a:buSzPts val="2400"/>
              <a:buChar char="◆"/>
            </a:pPr>
            <a:r>
              <a:rPr lang="en"/>
              <a:t>Java, C++, C#, SmallTalk</a:t>
            </a:r>
            <a:endParaRPr/>
          </a:p>
          <a:p>
            <a:pPr indent="-381000" lvl="1" marL="914400" rtl="0" algn="l">
              <a:spcBef>
                <a:spcPts val="0"/>
              </a:spcBef>
              <a:spcAft>
                <a:spcPts val="0"/>
              </a:spcAft>
              <a:buSzPts val="2400"/>
              <a:buChar char="◆"/>
            </a:pPr>
            <a:r>
              <a:rPr lang="en"/>
              <a:t>Why has the OO paradigm being so successful?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t>
            </a:r>
            <a:r>
              <a:rPr lang="en">
                <a:solidFill>
                  <a:srgbClr val="B7B7B7"/>
                </a:solidFill>
              </a:rPr>
              <a:t>is OOP?</a:t>
            </a:r>
            <a:endParaRPr>
              <a:solidFill>
                <a:srgbClr val="B7B7B7"/>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Object-Oriented Programming</a:t>
            </a:r>
            <a:endParaRPr/>
          </a:p>
        </p:txBody>
      </p:sp>
      <p:sp>
        <p:nvSpPr>
          <p:cNvPr id="311" name="Google Shape;311;p5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Design and build programs under the object-oriented paradigm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Models software in terms similar to those that people use to describe real-world objects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Defining the </a:t>
            </a:r>
            <a:r>
              <a:rPr b="1" lang="en">
                <a:solidFill>
                  <a:srgbClr val="FF0000"/>
                </a:solidFill>
              </a:rPr>
              <a:t>attributes </a:t>
            </a:r>
            <a:r>
              <a:rPr lang="en"/>
              <a:t>and </a:t>
            </a:r>
            <a:r>
              <a:rPr b="1" lang="en">
                <a:solidFill>
                  <a:srgbClr val="FF0000"/>
                </a:solidFill>
              </a:rPr>
              <a:t>behavior </a:t>
            </a:r>
            <a:r>
              <a:rPr lang="en"/>
              <a:t>of a set of objects interacting between each others in order to solve a specific problem</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b="1">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Object-Oriented Programming</a:t>
            </a:r>
            <a:endParaRPr/>
          </a:p>
        </p:txBody>
      </p:sp>
      <p:sp>
        <p:nvSpPr>
          <p:cNvPr id="317" name="Google Shape;317;p5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There are some important concepts to understand OOP:</a:t>
            </a:r>
            <a:endParaRPr/>
          </a:p>
          <a:p>
            <a:pPr indent="-381000" lvl="1" marL="914400" rtl="0" algn="l">
              <a:spcBef>
                <a:spcPts val="0"/>
              </a:spcBef>
              <a:spcAft>
                <a:spcPts val="0"/>
              </a:spcAft>
              <a:buSzPts val="2400"/>
              <a:buChar char="◆"/>
            </a:pPr>
            <a:r>
              <a:rPr lang="en"/>
              <a:t>Abstraction</a:t>
            </a:r>
            <a:endParaRPr/>
          </a:p>
          <a:p>
            <a:pPr indent="-381000" lvl="1" marL="914400" rtl="0" algn="l">
              <a:spcBef>
                <a:spcPts val="0"/>
              </a:spcBef>
              <a:spcAft>
                <a:spcPts val="0"/>
              </a:spcAft>
              <a:buSzPts val="2400"/>
              <a:buChar char="◆"/>
            </a:pPr>
            <a:r>
              <a:rPr lang="en"/>
              <a:t>Encapsulation</a:t>
            </a:r>
            <a:endParaRPr/>
          </a:p>
          <a:p>
            <a:pPr indent="-381000" lvl="1" marL="914400" rtl="0" algn="l">
              <a:spcBef>
                <a:spcPts val="0"/>
              </a:spcBef>
              <a:spcAft>
                <a:spcPts val="0"/>
              </a:spcAft>
              <a:buSzPts val="2400"/>
              <a:buChar char="◆"/>
            </a:pPr>
            <a:r>
              <a:rPr lang="en"/>
              <a:t>Classes</a:t>
            </a:r>
            <a:endParaRPr/>
          </a:p>
          <a:p>
            <a:pPr indent="-381000" lvl="1" marL="914400" rtl="0" algn="l">
              <a:spcBef>
                <a:spcPts val="0"/>
              </a:spcBef>
              <a:spcAft>
                <a:spcPts val="0"/>
              </a:spcAft>
              <a:buSzPts val="2400"/>
              <a:buChar char="◆"/>
            </a:pPr>
            <a:r>
              <a:rPr lang="en"/>
              <a:t>Attribute</a:t>
            </a:r>
            <a:endParaRPr/>
          </a:p>
          <a:p>
            <a:pPr indent="-381000" lvl="1" marL="914400" rtl="0" algn="l">
              <a:spcBef>
                <a:spcPts val="0"/>
              </a:spcBef>
              <a:spcAft>
                <a:spcPts val="0"/>
              </a:spcAft>
              <a:buSzPts val="2400"/>
              <a:buChar char="◆"/>
            </a:pPr>
            <a:r>
              <a:rPr lang="en"/>
              <a:t>Method</a:t>
            </a:r>
            <a:endParaRPr/>
          </a:p>
          <a:p>
            <a:pPr indent="-381000" lvl="1" marL="914400" rtl="0" algn="l">
              <a:spcBef>
                <a:spcPts val="0"/>
              </a:spcBef>
              <a:spcAft>
                <a:spcPts val="0"/>
              </a:spcAft>
              <a:buSzPts val="2400"/>
              <a:buChar char="◆"/>
            </a:pPr>
            <a:r>
              <a:rPr lang="en"/>
              <a:t>Instance</a:t>
            </a:r>
            <a:endParaRPr/>
          </a:p>
          <a:p>
            <a:pPr indent="-381000" lvl="1" marL="914400" rtl="0" algn="l">
              <a:spcBef>
                <a:spcPts val="0"/>
              </a:spcBef>
              <a:spcAft>
                <a:spcPts val="0"/>
              </a:spcAft>
              <a:buSzPts val="2400"/>
              <a:buChar char="◆"/>
            </a:pPr>
            <a:r>
              <a:rPr lang="en"/>
              <a:t>Inheritance</a:t>
            </a:r>
            <a:endParaRPr/>
          </a:p>
          <a:p>
            <a:pPr indent="-381000" lvl="1" marL="914400" rtl="0" algn="l">
              <a:spcBef>
                <a:spcPts val="0"/>
              </a:spcBef>
              <a:spcAft>
                <a:spcPts val="0"/>
              </a:spcAft>
              <a:buSzPts val="2400"/>
              <a:buChar char="◆"/>
            </a:pPr>
            <a:r>
              <a:rPr lang="en"/>
              <a:t>Polymorphism</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b="1">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t>
            </a:r>
            <a:r>
              <a:rPr lang="en">
                <a:solidFill>
                  <a:srgbClr val="B7B7B7"/>
                </a:solidFill>
              </a:rPr>
              <a:t>is Abstraction?</a:t>
            </a:r>
            <a:endParaRPr>
              <a:solidFill>
                <a:srgbClr val="B7B7B7"/>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ctrTitle"/>
          </p:nvPr>
        </p:nvSpPr>
        <p:spPr>
          <a:xfrm>
            <a:off x="685800" y="24159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first thing you might think of is </a:t>
            </a:r>
            <a:r>
              <a:rPr lang="en">
                <a:solidFill>
                  <a:srgbClr val="999999"/>
                </a:solidFill>
              </a:rPr>
              <a:t>art</a:t>
            </a:r>
            <a:r>
              <a:rPr lang="en"/>
              <a:t>...</a:t>
            </a:r>
            <a:endParaRPr>
              <a:solidFill>
                <a:srgbClr val="B7B7B7"/>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4"/>
          <p:cNvPicPr preferRelativeResize="0"/>
          <p:nvPr/>
        </p:nvPicPr>
        <p:blipFill rotWithShape="1">
          <a:blip r:embed="rId3">
            <a:alphaModFix/>
          </a:blip>
          <a:srcRect b="0" l="4441" r="6550" t="0"/>
          <a:stretch/>
        </p:blipFill>
        <p:spPr>
          <a:xfrm>
            <a:off x="0" y="0"/>
            <a:ext cx="9144000"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ctrTitle"/>
          </p:nvPr>
        </p:nvSpPr>
        <p:spPr>
          <a:xfrm>
            <a:off x="685800" y="24159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is called </a:t>
            </a:r>
            <a:r>
              <a:rPr lang="en">
                <a:solidFill>
                  <a:srgbClr val="999999"/>
                </a:solidFill>
              </a:rPr>
              <a:t>abstract </a:t>
            </a:r>
            <a:r>
              <a:rPr lang="en"/>
              <a:t>art?</a:t>
            </a:r>
            <a:endParaRPr>
              <a:solidFill>
                <a:srgbClr val="B7B7B7"/>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Abstraction is a non-accurate representation of the reality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This means that the artist draw that he/she thinks of the reality without being  close to the real thing.</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For example: </a:t>
            </a:r>
            <a:r>
              <a:rPr b="1" lang="en">
                <a:solidFill>
                  <a:srgbClr val="FF0000"/>
                </a:solidFill>
              </a:rPr>
              <a:t>draw a house</a:t>
            </a:r>
            <a:endParaRPr b="1">
              <a:solidFill>
                <a:srgbClr val="FF0000"/>
              </a:solidFill>
            </a:endParaRPr>
          </a:p>
        </p:txBody>
      </p:sp>
      <p:sp>
        <p:nvSpPr>
          <p:cNvPr id="343" name="Google Shape;343;p5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Abstraction</a:t>
            </a:r>
            <a:endParaRPr>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2"/>
          <p:cNvPicPr preferRelativeResize="0"/>
          <p:nvPr/>
        </p:nvPicPr>
        <p:blipFill rotWithShape="1">
          <a:blip r:embed="rId3">
            <a:alphaModFix/>
          </a:blip>
          <a:srcRect b="16971" l="0" r="31379" t="0"/>
          <a:stretch/>
        </p:blipFill>
        <p:spPr>
          <a:xfrm>
            <a:off x="5328225" y="2583900"/>
            <a:ext cx="3815774" cy="4274101"/>
          </a:xfrm>
          <a:prstGeom prst="rect">
            <a:avLst/>
          </a:prstGeom>
          <a:noFill/>
          <a:ln>
            <a:noFill/>
          </a:ln>
        </p:spPr>
      </p:pic>
      <p:sp>
        <p:nvSpPr>
          <p:cNvPr id="61" name="Google Shape;61;p1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Objects</a:t>
            </a:r>
            <a:endParaRPr sz="2400"/>
          </a:p>
          <a:p>
            <a:pPr indent="0" lvl="0" marL="0" rtl="0" algn="l">
              <a:spcBef>
                <a:spcPts val="0"/>
              </a:spcBef>
              <a:spcAft>
                <a:spcPts val="0"/>
              </a:spcAft>
              <a:buNone/>
            </a:pPr>
            <a:r>
              <a:rPr lang="en">
                <a:solidFill>
                  <a:srgbClr val="999999"/>
                </a:solidFill>
              </a:rPr>
              <a:t>A general definition</a:t>
            </a:r>
            <a:endParaRPr>
              <a:solidFill>
                <a:srgbClr val="999999"/>
              </a:solidFill>
            </a:endParaRPr>
          </a:p>
        </p:txBody>
      </p:sp>
      <p:sp>
        <p:nvSpPr>
          <p:cNvPr id="62" name="Google Shape;62;p12"/>
          <p:cNvSpPr txBox="1"/>
          <p:nvPr>
            <p:ph idx="1" type="body"/>
          </p:nvPr>
        </p:nvSpPr>
        <p:spPr>
          <a:xfrm>
            <a:off x="457200" y="1600200"/>
            <a:ext cx="6357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We think in terms of objects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Let’s see how natural this is for humans</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cute-house-drawing-house_drawing.gif" id="348" name="Google Shape;348;p57"/>
          <p:cNvPicPr preferRelativeResize="0"/>
          <p:nvPr/>
        </p:nvPicPr>
        <p:blipFill>
          <a:blip r:embed="rId3">
            <a:alphaModFix/>
          </a:blip>
          <a:stretch>
            <a:fillRect/>
          </a:stretch>
        </p:blipFill>
        <p:spPr>
          <a:xfrm>
            <a:off x="2304825" y="1803575"/>
            <a:ext cx="4647274" cy="4433200"/>
          </a:xfrm>
          <a:prstGeom prst="rect">
            <a:avLst/>
          </a:prstGeom>
          <a:noFill/>
          <a:ln>
            <a:noFill/>
          </a:ln>
        </p:spPr>
      </p:pic>
      <p:sp>
        <p:nvSpPr>
          <p:cNvPr id="349" name="Google Shape;349;p57"/>
          <p:cNvSpPr txBox="1"/>
          <p:nvPr>
            <p:ph idx="4294967295" type="ctrTitle"/>
          </p:nvPr>
        </p:nvSpPr>
        <p:spPr>
          <a:xfrm>
            <a:off x="685800" y="309225"/>
            <a:ext cx="7772400" cy="88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t>
            </a:r>
            <a:r>
              <a:rPr lang="en">
                <a:solidFill>
                  <a:srgbClr val="B7B7B7"/>
                </a:solidFill>
              </a:rPr>
              <a:t>is that?</a:t>
            </a:r>
            <a:endParaRPr>
              <a:solidFill>
                <a:srgbClr val="B7B7B7"/>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cute-house-drawing-house_drawing.gif" id="354" name="Google Shape;354;p58"/>
          <p:cNvPicPr preferRelativeResize="0"/>
          <p:nvPr/>
        </p:nvPicPr>
        <p:blipFill>
          <a:blip r:embed="rId3">
            <a:alphaModFix/>
          </a:blip>
          <a:stretch>
            <a:fillRect/>
          </a:stretch>
        </p:blipFill>
        <p:spPr>
          <a:xfrm>
            <a:off x="2304825" y="1803575"/>
            <a:ext cx="4647274" cy="4433200"/>
          </a:xfrm>
          <a:prstGeom prst="rect">
            <a:avLst/>
          </a:prstGeom>
          <a:noFill/>
          <a:ln>
            <a:noFill/>
          </a:ln>
        </p:spPr>
      </p:pic>
      <p:sp>
        <p:nvSpPr>
          <p:cNvPr id="355" name="Google Shape;355;p58"/>
          <p:cNvSpPr txBox="1"/>
          <p:nvPr>
            <p:ph idx="4294967295" type="ctrTitle"/>
          </p:nvPr>
        </p:nvSpPr>
        <p:spPr>
          <a:xfrm>
            <a:off x="685800" y="309225"/>
            <a:ext cx="7772400" cy="115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Is that a house? </a:t>
            </a:r>
            <a:r>
              <a:rPr lang="en">
                <a:solidFill>
                  <a:srgbClr val="999999"/>
                </a:solidFill>
              </a:rPr>
              <a:t>Or a representation of a house?</a:t>
            </a:r>
            <a:endParaRPr>
              <a:solidFill>
                <a:srgbClr val="99999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descr="cute-house-drawing-house_drawing.gif" id="360" name="Google Shape;360;p59"/>
          <p:cNvPicPr preferRelativeResize="0"/>
          <p:nvPr/>
        </p:nvPicPr>
        <p:blipFill>
          <a:blip r:embed="rId3">
            <a:alphaModFix/>
          </a:blip>
          <a:stretch>
            <a:fillRect/>
          </a:stretch>
        </p:blipFill>
        <p:spPr>
          <a:xfrm>
            <a:off x="2304825" y="1803575"/>
            <a:ext cx="4647274" cy="4433200"/>
          </a:xfrm>
          <a:prstGeom prst="rect">
            <a:avLst/>
          </a:prstGeom>
          <a:noFill/>
          <a:ln>
            <a:noFill/>
          </a:ln>
        </p:spPr>
      </p:pic>
      <p:sp>
        <p:nvSpPr>
          <p:cNvPr id="361" name="Google Shape;361;p59"/>
          <p:cNvSpPr txBox="1"/>
          <p:nvPr>
            <p:ph idx="4294967295" type="ctrTitle"/>
          </p:nvPr>
        </p:nvSpPr>
        <p:spPr>
          <a:xfrm>
            <a:off x="685800" y="309225"/>
            <a:ext cx="7772400" cy="115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Where are the electric wires, the pipes, and </a:t>
            </a:r>
            <a:r>
              <a:rPr lang="en" sz="2400">
                <a:solidFill>
                  <a:srgbClr val="999999"/>
                </a:solidFill>
              </a:rPr>
              <a:t>all the necessary things that a house needs?</a:t>
            </a:r>
            <a:endParaRPr sz="2400">
              <a:solidFill>
                <a:srgbClr val="99999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Abstraction is the capacity of the humans to create representations of the reality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These representations omit details to allow us to handle the complexity of the problems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We need to exclude non-relevant details in order to focus on what is really important</a:t>
            </a:r>
            <a:endParaRPr/>
          </a:p>
        </p:txBody>
      </p:sp>
      <p:sp>
        <p:nvSpPr>
          <p:cNvPr id="367" name="Google Shape;367;p6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Abstraction</a:t>
            </a:r>
            <a:endParaRPr>
              <a:solidFill>
                <a:srgbClr val="99999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How does this applies to OOP?</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In OOP, the abstraction allows us to define objects that represent </a:t>
            </a:r>
            <a:r>
              <a:rPr b="1" lang="en">
                <a:solidFill>
                  <a:srgbClr val="FF0000"/>
                </a:solidFill>
              </a:rPr>
              <a:t>abstract concepts</a:t>
            </a:r>
            <a:r>
              <a:rPr lang="en"/>
              <a:t>, perform a specific task, change its state and communicate with other objects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Coding in OOP is like creating an abstract painting</a:t>
            </a:r>
            <a:endParaRPr/>
          </a:p>
        </p:txBody>
      </p:sp>
      <p:sp>
        <p:nvSpPr>
          <p:cNvPr id="373" name="Google Shape;373;p6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Abstraction</a:t>
            </a:r>
            <a:endParaRPr>
              <a:solidFill>
                <a:srgbClr val="99999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2"/>
          <p:cNvPicPr preferRelativeResize="0"/>
          <p:nvPr/>
        </p:nvPicPr>
        <p:blipFill>
          <a:blip r:embed="rId3">
            <a:alphaModFix/>
          </a:blip>
          <a:stretch>
            <a:fillRect/>
          </a:stretch>
        </p:blipFill>
        <p:spPr>
          <a:xfrm>
            <a:off x="6313174" y="4928074"/>
            <a:ext cx="2830824" cy="1929925"/>
          </a:xfrm>
          <a:prstGeom prst="rect">
            <a:avLst/>
          </a:prstGeom>
          <a:noFill/>
          <a:ln>
            <a:noFill/>
          </a:ln>
        </p:spPr>
      </p:pic>
      <p:sp>
        <p:nvSpPr>
          <p:cNvPr id="379" name="Google Shape;379;p62"/>
          <p:cNvSpPr txBox="1"/>
          <p:nvPr>
            <p:ph idx="1" type="body"/>
          </p:nvPr>
        </p:nvSpPr>
        <p:spPr>
          <a:xfrm>
            <a:off x="457200" y="1600200"/>
            <a:ext cx="7352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An OOP wraps attributes and behavior (operations, methods) into objects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single entity contains both attributes and behavior</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Attributes and objects can be thought as a single block of memory</a:t>
            </a:r>
            <a:endParaRPr/>
          </a:p>
          <a:p>
            <a:pPr indent="0" lvl="0" marL="0" rtl="0" algn="l">
              <a:spcBef>
                <a:spcPts val="600"/>
              </a:spcBef>
              <a:spcAft>
                <a:spcPts val="0"/>
              </a:spcAft>
              <a:buNone/>
            </a:pPr>
            <a:r>
              <a:t/>
            </a:r>
            <a:endParaRPr/>
          </a:p>
        </p:txBody>
      </p:sp>
      <p:sp>
        <p:nvSpPr>
          <p:cNvPr id="380" name="Google Shape;380;p6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Encapsulation</a:t>
            </a:r>
            <a:endParaRPr>
              <a:solidFill>
                <a:srgbClr val="99999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63"/>
          <p:cNvPicPr preferRelativeResize="0"/>
          <p:nvPr/>
        </p:nvPicPr>
        <p:blipFill>
          <a:blip r:embed="rId3">
            <a:alphaModFix/>
          </a:blip>
          <a:stretch>
            <a:fillRect/>
          </a:stretch>
        </p:blipFill>
        <p:spPr>
          <a:xfrm>
            <a:off x="6313174" y="4928074"/>
            <a:ext cx="2830824" cy="1929925"/>
          </a:xfrm>
          <a:prstGeom prst="rect">
            <a:avLst/>
          </a:prstGeom>
          <a:noFill/>
          <a:ln>
            <a:noFill/>
          </a:ln>
        </p:spPr>
      </p:pic>
      <p:sp>
        <p:nvSpPr>
          <p:cNvPr id="386" name="Google Shape;386;p63"/>
          <p:cNvSpPr txBox="1"/>
          <p:nvPr>
            <p:ph idx="1" type="body"/>
          </p:nvPr>
        </p:nvSpPr>
        <p:spPr>
          <a:xfrm>
            <a:off x="457200" y="1600200"/>
            <a:ext cx="7352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Objects have also the property of </a:t>
            </a:r>
            <a:r>
              <a:rPr b="1" lang="en">
                <a:solidFill>
                  <a:srgbClr val="FF0000"/>
                </a:solidFill>
              </a:rPr>
              <a:t>information hiding</a:t>
            </a:r>
            <a:endParaRPr b="1">
              <a:solidFill>
                <a:srgbClr val="FF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Objects hide the implementation details from other objects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Interaction between objects is done through a well defined interface</a:t>
            </a:r>
            <a:endParaRPr/>
          </a:p>
          <a:p>
            <a:pPr indent="0" lvl="0" marL="0" rtl="0" algn="l">
              <a:spcBef>
                <a:spcPts val="600"/>
              </a:spcBef>
              <a:spcAft>
                <a:spcPts val="0"/>
              </a:spcAft>
              <a:buNone/>
            </a:pPr>
            <a:r>
              <a:t/>
            </a:r>
            <a:endParaRPr/>
          </a:p>
        </p:txBody>
      </p:sp>
      <p:sp>
        <p:nvSpPr>
          <p:cNvPr id="387" name="Google Shape;387;p6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Encapsulation</a:t>
            </a:r>
            <a:endParaRPr>
              <a:solidFill>
                <a:srgbClr val="99999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64"/>
          <p:cNvPicPr preferRelativeResize="0"/>
          <p:nvPr/>
        </p:nvPicPr>
        <p:blipFill>
          <a:blip r:embed="rId3">
            <a:alphaModFix/>
          </a:blip>
          <a:stretch>
            <a:fillRect/>
          </a:stretch>
        </p:blipFill>
        <p:spPr>
          <a:xfrm>
            <a:off x="2386875" y="3488275"/>
            <a:ext cx="4817050" cy="2709600"/>
          </a:xfrm>
          <a:prstGeom prst="rect">
            <a:avLst/>
          </a:prstGeom>
          <a:noFill/>
          <a:ln>
            <a:noFill/>
          </a:ln>
        </p:spPr>
      </p:pic>
      <p:sp>
        <p:nvSpPr>
          <p:cNvPr id="393" name="Google Shape;393;p64"/>
          <p:cNvSpPr txBox="1"/>
          <p:nvPr>
            <p:ph idx="4294967295" type="ctrTitle"/>
          </p:nvPr>
        </p:nvSpPr>
        <p:spPr>
          <a:xfrm>
            <a:off x="685800" y="105317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Let’s think about encapsulation when you </a:t>
            </a:r>
            <a:r>
              <a:rPr lang="en">
                <a:solidFill>
                  <a:srgbClr val="999999"/>
                </a:solidFill>
              </a:rPr>
              <a:t>use a microwave oven</a:t>
            </a:r>
            <a:endParaRPr>
              <a:solidFill>
                <a:srgbClr val="99999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t>
            </a:r>
            <a:r>
              <a:rPr lang="en">
                <a:solidFill>
                  <a:srgbClr val="B7B7B7"/>
                </a:solidFill>
              </a:rPr>
              <a:t>is a class?</a:t>
            </a:r>
            <a:endParaRPr>
              <a:solidFill>
                <a:srgbClr val="B7B7B7"/>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66"/>
          <p:cNvPicPr preferRelativeResize="0"/>
          <p:nvPr/>
        </p:nvPicPr>
        <p:blipFill rotWithShape="1">
          <a:blip r:embed="rId3">
            <a:alphaModFix/>
          </a:blip>
          <a:srcRect b="20871" l="2968" r="1893" t="7770"/>
          <a:stretch/>
        </p:blipFill>
        <p:spPr>
          <a:xfrm>
            <a:off x="0" y="0"/>
            <a:ext cx="9144001"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Think about </a:t>
            </a:r>
            <a:r>
              <a:rPr lang="en">
                <a:solidFill>
                  <a:srgbClr val="B7B7B7"/>
                </a:solidFill>
              </a:rPr>
              <a:t>a car...</a:t>
            </a:r>
            <a:endParaRPr>
              <a:solidFill>
                <a:srgbClr val="B7B7B7"/>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7"/>
          <p:cNvSpPr txBox="1"/>
          <p:nvPr>
            <p:ph idx="1" type="body"/>
          </p:nvPr>
        </p:nvSpPr>
        <p:spPr>
          <a:xfrm>
            <a:off x="457200" y="1600200"/>
            <a:ext cx="64440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class is like a mold, for example a cupcake mold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mold defines how the resulting cupcake will look like, but does not define the cupcake itself</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With the same mold, you can bake many types of cupcakes</a:t>
            </a:r>
            <a:endParaRPr/>
          </a:p>
          <a:p>
            <a:pPr indent="0" lvl="0" marL="0" rtl="0" algn="l">
              <a:spcBef>
                <a:spcPts val="600"/>
              </a:spcBef>
              <a:spcAft>
                <a:spcPts val="0"/>
              </a:spcAft>
              <a:buNone/>
            </a:pPr>
            <a:r>
              <a:t/>
            </a:r>
            <a:endParaRPr/>
          </a:p>
        </p:txBody>
      </p:sp>
      <p:sp>
        <p:nvSpPr>
          <p:cNvPr id="409" name="Google Shape;409;p6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Classes</a:t>
            </a:r>
            <a:endParaRPr>
              <a:solidFill>
                <a:srgbClr val="999999"/>
              </a:solidFill>
            </a:endParaRPr>
          </a:p>
        </p:txBody>
      </p:sp>
      <p:pic>
        <p:nvPicPr>
          <p:cNvPr id="410" name="Google Shape;410;p67"/>
          <p:cNvPicPr preferRelativeResize="0"/>
          <p:nvPr/>
        </p:nvPicPr>
        <p:blipFill rotWithShape="1">
          <a:blip r:embed="rId3">
            <a:alphaModFix/>
          </a:blip>
          <a:srcRect b="11574" l="0" r="37122" t="0"/>
          <a:stretch/>
        </p:blipFill>
        <p:spPr>
          <a:xfrm>
            <a:off x="5638625" y="3407375"/>
            <a:ext cx="3505375" cy="3450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idx="1" type="body"/>
          </p:nvPr>
        </p:nvSpPr>
        <p:spPr>
          <a:xfrm>
            <a:off x="457200" y="1600200"/>
            <a:ext cx="64440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You cannot eat the mold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mold will only help you create new cupcakes that you can eat</a:t>
            </a:r>
            <a:endParaRPr/>
          </a:p>
        </p:txBody>
      </p:sp>
      <p:sp>
        <p:nvSpPr>
          <p:cNvPr id="416" name="Google Shape;416;p6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Classes</a:t>
            </a:r>
            <a:endParaRPr>
              <a:solidFill>
                <a:srgbClr val="999999"/>
              </a:solidFill>
            </a:endParaRPr>
          </a:p>
        </p:txBody>
      </p:sp>
      <p:pic>
        <p:nvPicPr>
          <p:cNvPr id="417" name="Google Shape;417;p68"/>
          <p:cNvPicPr preferRelativeResize="0"/>
          <p:nvPr/>
        </p:nvPicPr>
        <p:blipFill rotWithShape="1">
          <a:blip r:embed="rId3">
            <a:alphaModFix/>
          </a:blip>
          <a:srcRect b="11574" l="0" r="37122" t="0"/>
          <a:stretch/>
        </p:blipFill>
        <p:spPr>
          <a:xfrm>
            <a:off x="5638625" y="3407375"/>
            <a:ext cx="3505375" cy="34506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idx="1" type="body"/>
          </p:nvPr>
        </p:nvSpPr>
        <p:spPr>
          <a:xfrm>
            <a:off x="457200" y="1600200"/>
            <a:ext cx="8000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OOP classes define the attributes and methods (behavior) that an object will have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class is a blueprint to </a:t>
            </a:r>
            <a:r>
              <a:rPr b="1" lang="en">
                <a:solidFill>
                  <a:srgbClr val="FF0000"/>
                </a:solidFill>
              </a:rPr>
              <a:t>instantiate</a:t>
            </a:r>
            <a:r>
              <a:rPr lang="en"/>
              <a:t> new objects based on it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So, how can we create a new class?</a:t>
            </a:r>
            <a:endParaRPr/>
          </a:p>
        </p:txBody>
      </p:sp>
      <p:sp>
        <p:nvSpPr>
          <p:cNvPr id="423" name="Google Shape;423;p6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Classes</a:t>
            </a:r>
            <a:endParaRPr>
              <a:solidFill>
                <a:srgbClr val="999999"/>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idx="1" type="body"/>
          </p:nvPr>
        </p:nvSpPr>
        <p:spPr>
          <a:xfrm>
            <a:off x="457200" y="1600200"/>
            <a:ext cx="8337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You’ll need to define the attributes and methods that the objects based on that class will have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An </a:t>
            </a:r>
            <a:r>
              <a:rPr b="1" lang="en">
                <a:solidFill>
                  <a:srgbClr val="FF0000"/>
                </a:solidFill>
              </a:rPr>
              <a:t>attribute </a:t>
            </a:r>
            <a:r>
              <a:rPr lang="en"/>
              <a:t>is a data element of the class. For example, a Car class has attributes such as Top Speed or Max Fuel Capacity.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Both of these are integers and can hold exactly one value at any given moment</a:t>
            </a:r>
            <a:endParaRPr/>
          </a:p>
        </p:txBody>
      </p:sp>
      <p:sp>
        <p:nvSpPr>
          <p:cNvPr id="429" name="Google Shape;429;p7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Classes</a:t>
            </a:r>
            <a:endParaRPr>
              <a:solidFill>
                <a:srgbClr val="999999"/>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idx="1" type="body"/>
          </p:nvPr>
        </p:nvSpPr>
        <p:spPr>
          <a:xfrm>
            <a:off x="457200" y="1600200"/>
            <a:ext cx="8337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Think of an attribute as a variable that is linked to the an object. For example, we can have two cars with different top speed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Both are cars, but their attribute TopSpeed is different for each of them.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All humans have different physical attributes, but we all are human beings...</a:t>
            </a:r>
            <a:endParaRPr/>
          </a:p>
        </p:txBody>
      </p:sp>
      <p:sp>
        <p:nvSpPr>
          <p:cNvPr id="435" name="Google Shape;435;p7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Classes</a:t>
            </a:r>
            <a:endParaRPr>
              <a:solidFill>
                <a:srgbClr val="999999"/>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idx="1" type="body"/>
          </p:nvPr>
        </p:nvSpPr>
        <p:spPr>
          <a:xfrm>
            <a:off x="457200" y="1600200"/>
            <a:ext cx="8337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Methods </a:t>
            </a:r>
            <a:r>
              <a:rPr lang="en"/>
              <a:t>are operations that make changes to the attributes of the objects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Methods define the interface of an object, for example, the pedals of a car is part of its interface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Thankfully you never have to interact with the engine to make the car go faster or slow down</a:t>
            </a:r>
            <a:endParaRPr/>
          </a:p>
        </p:txBody>
      </p:sp>
      <p:sp>
        <p:nvSpPr>
          <p:cNvPr id="441" name="Google Shape;441;p7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Classes</a:t>
            </a:r>
            <a:endParaRPr>
              <a:solidFill>
                <a:srgbClr val="999999"/>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idx="1" type="body"/>
          </p:nvPr>
        </p:nvSpPr>
        <p:spPr>
          <a:xfrm>
            <a:off x="457200" y="1600200"/>
            <a:ext cx="8337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car hides the complexity of the engine, and you only interact with its interface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Methods are </a:t>
            </a:r>
            <a:r>
              <a:rPr b="1" lang="en">
                <a:solidFill>
                  <a:srgbClr val="FF0000"/>
                </a:solidFill>
              </a:rPr>
              <a:t>messages</a:t>
            </a:r>
            <a:r>
              <a:rPr lang="en"/>
              <a:t> sent to an specific object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47" name="Google Shape;447;p7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Classes</a:t>
            </a:r>
            <a:endParaRPr>
              <a:solidFill>
                <a:srgbClr val="999999"/>
              </a:solidFill>
            </a:endParaRPr>
          </a:p>
        </p:txBody>
      </p:sp>
      <p:pic>
        <p:nvPicPr>
          <p:cNvPr id="448" name="Google Shape;448;p73"/>
          <p:cNvPicPr preferRelativeResize="0"/>
          <p:nvPr/>
        </p:nvPicPr>
        <p:blipFill rotWithShape="1">
          <a:blip r:embed="rId3">
            <a:alphaModFix/>
          </a:blip>
          <a:srcRect b="18705" l="0" r="0" t="0"/>
          <a:stretch/>
        </p:blipFill>
        <p:spPr>
          <a:xfrm>
            <a:off x="5771663" y="4734600"/>
            <a:ext cx="1370375" cy="1833300"/>
          </a:xfrm>
          <a:prstGeom prst="rect">
            <a:avLst/>
          </a:prstGeom>
          <a:noFill/>
          <a:ln>
            <a:noFill/>
          </a:ln>
        </p:spPr>
      </p:pic>
      <p:cxnSp>
        <p:nvCxnSpPr>
          <p:cNvPr id="449" name="Google Shape;449;p73"/>
          <p:cNvCxnSpPr/>
          <p:nvPr/>
        </p:nvCxnSpPr>
        <p:spPr>
          <a:xfrm>
            <a:off x="3792200" y="5106075"/>
            <a:ext cx="1822500" cy="0"/>
          </a:xfrm>
          <a:prstGeom prst="straightConnector1">
            <a:avLst/>
          </a:prstGeom>
          <a:noFill/>
          <a:ln cap="flat" cmpd="sng" w="28575">
            <a:solidFill>
              <a:schemeClr val="dk2"/>
            </a:solidFill>
            <a:prstDash val="solid"/>
            <a:round/>
            <a:headEnd len="med" w="med" type="none"/>
            <a:tailEnd len="med" w="med" type="triangle"/>
          </a:ln>
        </p:spPr>
      </p:cxnSp>
      <p:sp>
        <p:nvSpPr>
          <p:cNvPr id="450" name="Google Shape;450;p73"/>
          <p:cNvSpPr txBox="1"/>
          <p:nvPr>
            <p:ph idx="4294967295" type="ctrTitle"/>
          </p:nvPr>
        </p:nvSpPr>
        <p:spPr>
          <a:xfrm>
            <a:off x="2129075" y="4889775"/>
            <a:ext cx="1545600" cy="43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spike.bark()</a:t>
            </a:r>
            <a:endParaRPr sz="1800">
              <a:solidFill>
                <a:srgbClr val="B7B7B7"/>
              </a:solidFill>
            </a:endParaRPr>
          </a:p>
        </p:txBody>
      </p:sp>
      <p:cxnSp>
        <p:nvCxnSpPr>
          <p:cNvPr id="451" name="Google Shape;451;p73"/>
          <p:cNvCxnSpPr/>
          <p:nvPr/>
        </p:nvCxnSpPr>
        <p:spPr>
          <a:xfrm>
            <a:off x="3792200" y="5715675"/>
            <a:ext cx="1822500" cy="0"/>
          </a:xfrm>
          <a:prstGeom prst="straightConnector1">
            <a:avLst/>
          </a:prstGeom>
          <a:noFill/>
          <a:ln cap="flat" cmpd="sng" w="28575">
            <a:solidFill>
              <a:schemeClr val="dk2"/>
            </a:solidFill>
            <a:prstDash val="solid"/>
            <a:round/>
            <a:headEnd len="med" w="med" type="none"/>
            <a:tailEnd len="med" w="med" type="triangle"/>
          </a:ln>
        </p:spPr>
      </p:cxnSp>
      <p:sp>
        <p:nvSpPr>
          <p:cNvPr id="452" name="Google Shape;452;p73"/>
          <p:cNvSpPr txBox="1"/>
          <p:nvPr>
            <p:ph idx="4294967295" type="ctrTitle"/>
          </p:nvPr>
        </p:nvSpPr>
        <p:spPr>
          <a:xfrm>
            <a:off x="2129075" y="5499375"/>
            <a:ext cx="1545600" cy="43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spike.roll()</a:t>
            </a:r>
            <a:endParaRPr sz="1800">
              <a:solidFill>
                <a:srgbClr val="B7B7B7"/>
              </a:solidFill>
            </a:endParaRPr>
          </a:p>
        </p:txBody>
      </p:sp>
      <p:cxnSp>
        <p:nvCxnSpPr>
          <p:cNvPr id="453" name="Google Shape;453;p73"/>
          <p:cNvCxnSpPr/>
          <p:nvPr/>
        </p:nvCxnSpPr>
        <p:spPr>
          <a:xfrm>
            <a:off x="3792200" y="6325275"/>
            <a:ext cx="1822500" cy="0"/>
          </a:xfrm>
          <a:prstGeom prst="straightConnector1">
            <a:avLst/>
          </a:prstGeom>
          <a:noFill/>
          <a:ln cap="flat" cmpd="sng" w="28575">
            <a:solidFill>
              <a:schemeClr val="dk2"/>
            </a:solidFill>
            <a:prstDash val="solid"/>
            <a:round/>
            <a:headEnd len="med" w="med" type="none"/>
            <a:tailEnd len="med" w="med" type="triangle"/>
          </a:ln>
        </p:spPr>
      </p:cxnSp>
      <p:sp>
        <p:nvSpPr>
          <p:cNvPr id="454" name="Google Shape;454;p73"/>
          <p:cNvSpPr txBox="1"/>
          <p:nvPr>
            <p:ph idx="4294967295" type="ctrTitle"/>
          </p:nvPr>
        </p:nvSpPr>
        <p:spPr>
          <a:xfrm>
            <a:off x="1576725" y="6108975"/>
            <a:ext cx="2097900" cy="43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spike.greet()</a:t>
            </a:r>
            <a:endParaRPr sz="1800">
              <a:solidFill>
                <a:srgbClr val="B7B7B7"/>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4"/>
          <p:cNvSpPr txBox="1"/>
          <p:nvPr>
            <p:ph idx="1" type="body"/>
          </p:nvPr>
        </p:nvSpPr>
        <p:spPr>
          <a:xfrm>
            <a:off x="457200" y="1600200"/>
            <a:ext cx="8337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After you have defined the “mold” now comes the time to bake the cupcakes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Are you going to do chocolate cupcakes or vanilla?</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Instantiating </a:t>
            </a:r>
            <a:r>
              <a:rPr lang="en"/>
              <a:t>is creating an object using the mold or the class defined before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60" name="Google Shape;460;p7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Instance</a:t>
            </a:r>
            <a:endParaRPr>
              <a:solidFill>
                <a:srgbClr val="999999"/>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5"/>
          <p:cNvSpPr txBox="1"/>
          <p:nvPr>
            <p:ph idx="1" type="body"/>
          </p:nvPr>
        </p:nvSpPr>
        <p:spPr>
          <a:xfrm>
            <a:off x="457200" y="1600200"/>
            <a:ext cx="8337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After you have defined the “mold” now comes the time to bake the cupcakes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Are you going to do chocolate cupcakes or vanilla?</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Instantiating </a:t>
            </a:r>
            <a:r>
              <a:rPr lang="en"/>
              <a:t>is creating an object using the mold (class) defined before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66" name="Google Shape;466;p7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Instance</a:t>
            </a:r>
            <a:endParaRPr>
              <a:solidFill>
                <a:srgbClr val="999999"/>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6"/>
          <p:cNvSpPr txBox="1"/>
          <p:nvPr>
            <p:ph idx="1" type="body"/>
          </p:nvPr>
        </p:nvSpPr>
        <p:spPr>
          <a:xfrm>
            <a:off x="457200" y="1600200"/>
            <a:ext cx="8337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term instance refers to an object created using a class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Not all instances are the same just like a chocolate cupcake is the same as a vanilla cupcake but both can be considered as cupcakes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72" name="Google Shape;472;p7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Instance</a:t>
            </a:r>
            <a:endParaRPr>
              <a:solidFill>
                <a:srgbClr val="99999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3">
            <a:alphaModFix/>
          </a:blip>
          <a:srcRect b="0" l="10389" r="8249" t="6428"/>
          <a:stretch/>
        </p:blipFill>
        <p:spPr>
          <a:xfrm>
            <a:off x="657275" y="862950"/>
            <a:ext cx="7933248" cy="51321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7"/>
          <p:cNvSpPr txBox="1"/>
          <p:nvPr>
            <p:ph idx="1" type="body"/>
          </p:nvPr>
        </p:nvSpPr>
        <p:spPr>
          <a:xfrm>
            <a:off x="457200" y="1600200"/>
            <a:ext cx="8337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Each instance is a separate entity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An change on an instance does not affect other instances of the same class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Methods are executed on an specific instance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478" name="Google Shape;478;p7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Instance</a:t>
            </a:r>
            <a:endParaRPr>
              <a:solidFill>
                <a:srgbClr val="999999"/>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78"/>
          <p:cNvPicPr preferRelativeResize="0"/>
          <p:nvPr/>
        </p:nvPicPr>
        <p:blipFill>
          <a:blip r:embed="rId3">
            <a:alphaModFix/>
          </a:blip>
          <a:stretch>
            <a:fillRect/>
          </a:stretch>
        </p:blipFill>
        <p:spPr>
          <a:xfrm>
            <a:off x="3613325" y="587600"/>
            <a:ext cx="1809326" cy="1720975"/>
          </a:xfrm>
          <a:prstGeom prst="rect">
            <a:avLst/>
          </a:prstGeom>
          <a:noFill/>
          <a:ln>
            <a:noFill/>
          </a:ln>
        </p:spPr>
      </p:pic>
      <p:sp>
        <p:nvSpPr>
          <p:cNvPr id="484" name="Google Shape;484;p78"/>
          <p:cNvSpPr txBox="1"/>
          <p:nvPr>
            <p:ph idx="4294967295" type="ctrTitle"/>
          </p:nvPr>
        </p:nvSpPr>
        <p:spPr>
          <a:xfrm>
            <a:off x="3762925" y="2225375"/>
            <a:ext cx="1251300" cy="43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Dog class</a:t>
            </a:r>
            <a:endParaRPr sz="1800">
              <a:solidFill>
                <a:srgbClr val="B7B7B7"/>
              </a:solidFill>
            </a:endParaRPr>
          </a:p>
        </p:txBody>
      </p:sp>
      <p:sp>
        <p:nvSpPr>
          <p:cNvPr id="485" name="Google Shape;485;p78"/>
          <p:cNvSpPr/>
          <p:nvPr/>
        </p:nvSpPr>
        <p:spPr>
          <a:xfrm>
            <a:off x="494050" y="103775"/>
            <a:ext cx="2726400" cy="1386900"/>
          </a:xfrm>
          <a:prstGeom prst="wedgeEllipseCallout">
            <a:avLst>
              <a:gd fmla="val 58125" name="adj1"/>
              <a:gd fmla="val 52888"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roid Sans"/>
                <a:ea typeface="Droid Sans"/>
                <a:cs typeface="Droid Sans"/>
                <a:sym typeface="Droid Sans"/>
              </a:rPr>
              <a:t>Attributes: </a:t>
            </a:r>
            <a:endParaRPr b="1">
              <a:solidFill>
                <a:srgbClr val="FFFFFF"/>
              </a:solidFill>
              <a:latin typeface="Droid Sans"/>
              <a:ea typeface="Droid Sans"/>
              <a:cs typeface="Droid Sans"/>
              <a:sym typeface="Droid Sans"/>
            </a:endParaRPr>
          </a:p>
          <a:p>
            <a:pPr indent="0" lvl="0" marL="0" rtl="0" algn="ctr">
              <a:spcBef>
                <a:spcPts val="0"/>
              </a:spcBef>
              <a:spcAft>
                <a:spcPts val="0"/>
              </a:spcAft>
              <a:buNone/>
            </a:pPr>
            <a:r>
              <a:rPr b="1" lang="en">
                <a:solidFill>
                  <a:srgbClr val="FFFFFF"/>
                </a:solidFill>
                <a:latin typeface="Droid Sans"/>
                <a:ea typeface="Droid Sans"/>
                <a:cs typeface="Droid Sans"/>
                <a:sym typeface="Droid Sans"/>
              </a:rPr>
              <a:t>Name, Age, Weight, Aggressiveness </a:t>
            </a:r>
            <a:endParaRPr b="1">
              <a:solidFill>
                <a:srgbClr val="FFFFFF"/>
              </a:solidFill>
              <a:latin typeface="Droid Sans"/>
              <a:ea typeface="Droid Sans"/>
              <a:cs typeface="Droid Sans"/>
              <a:sym typeface="Droid Sans"/>
            </a:endParaRPr>
          </a:p>
        </p:txBody>
      </p:sp>
      <p:sp>
        <p:nvSpPr>
          <p:cNvPr id="486" name="Google Shape;486;p78"/>
          <p:cNvSpPr/>
          <p:nvPr/>
        </p:nvSpPr>
        <p:spPr>
          <a:xfrm>
            <a:off x="5739325" y="154025"/>
            <a:ext cx="2726400" cy="1386900"/>
          </a:xfrm>
          <a:prstGeom prst="wedgeEllipseCallout">
            <a:avLst>
              <a:gd fmla="val -68602" name="adj1"/>
              <a:gd fmla="val 46146" name="adj2"/>
            </a:avLst>
          </a:prstGeom>
          <a:solidFill>
            <a:srgbClr val="FF99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roid Sans"/>
                <a:ea typeface="Droid Sans"/>
                <a:cs typeface="Droid Sans"/>
                <a:sym typeface="Droid Sans"/>
              </a:rPr>
              <a:t>Methods: </a:t>
            </a:r>
            <a:endParaRPr b="1">
              <a:solidFill>
                <a:srgbClr val="FFFFFF"/>
              </a:solidFill>
              <a:latin typeface="Droid Sans"/>
              <a:ea typeface="Droid Sans"/>
              <a:cs typeface="Droid Sans"/>
              <a:sym typeface="Droid Sans"/>
            </a:endParaRPr>
          </a:p>
          <a:p>
            <a:pPr indent="0" lvl="0" marL="0" rtl="0" algn="ctr">
              <a:spcBef>
                <a:spcPts val="0"/>
              </a:spcBef>
              <a:spcAft>
                <a:spcPts val="0"/>
              </a:spcAft>
              <a:buNone/>
            </a:pPr>
            <a:r>
              <a:rPr b="1" lang="en">
                <a:solidFill>
                  <a:srgbClr val="FFFFFF"/>
                </a:solidFill>
                <a:latin typeface="Droid Sans"/>
                <a:ea typeface="Droid Sans"/>
                <a:cs typeface="Droid Sans"/>
                <a:sym typeface="Droid Sans"/>
              </a:rPr>
              <a:t>Bark, Greet, Roll, Attack</a:t>
            </a:r>
            <a:endParaRPr b="1">
              <a:solidFill>
                <a:srgbClr val="FFFFFF"/>
              </a:solidFill>
              <a:latin typeface="Droid Sans"/>
              <a:ea typeface="Droid Sans"/>
              <a:cs typeface="Droid Sans"/>
              <a:sym typeface="Droid Sans"/>
            </a:endParaRPr>
          </a:p>
        </p:txBody>
      </p:sp>
      <p:cxnSp>
        <p:nvCxnSpPr>
          <p:cNvPr id="487" name="Google Shape;487;p78"/>
          <p:cNvCxnSpPr/>
          <p:nvPr/>
        </p:nvCxnSpPr>
        <p:spPr>
          <a:xfrm>
            <a:off x="190250" y="2992275"/>
            <a:ext cx="8778000" cy="8700"/>
          </a:xfrm>
          <a:prstGeom prst="straightConnector1">
            <a:avLst/>
          </a:prstGeom>
          <a:noFill/>
          <a:ln cap="flat" cmpd="sng" w="19050">
            <a:solidFill>
              <a:schemeClr val="dk2"/>
            </a:solidFill>
            <a:prstDash val="dot"/>
            <a:round/>
            <a:headEnd len="med" w="med" type="none"/>
            <a:tailEnd len="med" w="med" type="none"/>
          </a:ln>
        </p:spPr>
      </p:cxnSp>
      <p:pic>
        <p:nvPicPr>
          <p:cNvPr id="488" name="Google Shape;488;p78"/>
          <p:cNvPicPr preferRelativeResize="0"/>
          <p:nvPr/>
        </p:nvPicPr>
        <p:blipFill rotWithShape="1">
          <a:blip r:embed="rId4">
            <a:alphaModFix/>
          </a:blip>
          <a:srcRect b="18705" l="0" r="0" t="0"/>
          <a:stretch/>
        </p:blipFill>
        <p:spPr>
          <a:xfrm>
            <a:off x="981925" y="4825775"/>
            <a:ext cx="1370375" cy="1833300"/>
          </a:xfrm>
          <a:prstGeom prst="rect">
            <a:avLst/>
          </a:prstGeom>
          <a:noFill/>
          <a:ln>
            <a:noFill/>
          </a:ln>
        </p:spPr>
      </p:pic>
      <p:pic>
        <p:nvPicPr>
          <p:cNvPr id="489" name="Google Shape;489;p78"/>
          <p:cNvPicPr preferRelativeResize="0"/>
          <p:nvPr/>
        </p:nvPicPr>
        <p:blipFill>
          <a:blip r:embed="rId5">
            <a:alphaModFix/>
          </a:blip>
          <a:stretch>
            <a:fillRect/>
          </a:stretch>
        </p:blipFill>
        <p:spPr>
          <a:xfrm>
            <a:off x="3063397" y="4335375"/>
            <a:ext cx="2435450" cy="2373025"/>
          </a:xfrm>
          <a:prstGeom prst="rect">
            <a:avLst/>
          </a:prstGeom>
          <a:noFill/>
          <a:ln>
            <a:noFill/>
          </a:ln>
        </p:spPr>
      </p:pic>
      <p:pic>
        <p:nvPicPr>
          <p:cNvPr id="490" name="Google Shape;490;p78"/>
          <p:cNvPicPr preferRelativeResize="0"/>
          <p:nvPr/>
        </p:nvPicPr>
        <p:blipFill>
          <a:blip r:embed="rId6">
            <a:alphaModFix/>
          </a:blip>
          <a:stretch>
            <a:fillRect/>
          </a:stretch>
        </p:blipFill>
        <p:spPr>
          <a:xfrm>
            <a:off x="6567475" y="4464613"/>
            <a:ext cx="2019300" cy="2266950"/>
          </a:xfrm>
          <a:prstGeom prst="rect">
            <a:avLst/>
          </a:prstGeom>
          <a:noFill/>
          <a:ln>
            <a:noFill/>
          </a:ln>
        </p:spPr>
      </p:pic>
      <p:sp>
        <p:nvSpPr>
          <p:cNvPr id="491" name="Google Shape;491;p78"/>
          <p:cNvSpPr/>
          <p:nvPr/>
        </p:nvSpPr>
        <p:spPr>
          <a:xfrm>
            <a:off x="790200" y="3640875"/>
            <a:ext cx="2172900" cy="823800"/>
          </a:xfrm>
          <a:prstGeom prst="wedgeEllipseCallout">
            <a:avLst>
              <a:gd fmla="val -3609" name="adj1"/>
              <a:gd fmla="val 76033"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roid Sans"/>
                <a:ea typeface="Droid Sans"/>
                <a:cs typeface="Droid Sans"/>
                <a:sym typeface="Droid Sans"/>
              </a:rPr>
              <a:t>Spike, 1, 2 kg, Middle</a:t>
            </a:r>
            <a:endParaRPr b="1">
              <a:solidFill>
                <a:srgbClr val="FFFFFF"/>
              </a:solidFill>
              <a:latin typeface="Droid Sans"/>
              <a:ea typeface="Droid Sans"/>
              <a:cs typeface="Droid Sans"/>
              <a:sym typeface="Droid Sans"/>
            </a:endParaRPr>
          </a:p>
        </p:txBody>
      </p:sp>
      <p:sp>
        <p:nvSpPr>
          <p:cNvPr id="492" name="Google Shape;492;p78"/>
          <p:cNvSpPr/>
          <p:nvPr/>
        </p:nvSpPr>
        <p:spPr>
          <a:xfrm>
            <a:off x="3762925" y="3378150"/>
            <a:ext cx="2172900" cy="823800"/>
          </a:xfrm>
          <a:prstGeom prst="wedgeEllipseCallout">
            <a:avLst>
              <a:gd fmla="val -3609" name="adj1"/>
              <a:gd fmla="val 76033" name="adj2"/>
            </a:avLst>
          </a:prstGeom>
          <a:solidFill>
            <a:srgbClr val="FF00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roid Sans"/>
                <a:ea typeface="Droid Sans"/>
                <a:cs typeface="Droid Sans"/>
                <a:sym typeface="Droid Sans"/>
              </a:rPr>
              <a:t>Spot, 2, 12 kg, Low</a:t>
            </a:r>
            <a:endParaRPr b="1">
              <a:solidFill>
                <a:srgbClr val="FFFFFF"/>
              </a:solidFill>
              <a:latin typeface="Droid Sans"/>
              <a:ea typeface="Droid Sans"/>
              <a:cs typeface="Droid Sans"/>
              <a:sym typeface="Droid Sans"/>
            </a:endParaRPr>
          </a:p>
        </p:txBody>
      </p:sp>
      <p:sp>
        <p:nvSpPr>
          <p:cNvPr id="493" name="Google Shape;493;p78"/>
          <p:cNvSpPr/>
          <p:nvPr/>
        </p:nvSpPr>
        <p:spPr>
          <a:xfrm>
            <a:off x="6490675" y="3378150"/>
            <a:ext cx="2172900" cy="823800"/>
          </a:xfrm>
          <a:prstGeom prst="wedgeEllipseCallout">
            <a:avLst>
              <a:gd fmla="val -3609" name="adj1"/>
              <a:gd fmla="val 76033" name="adj2"/>
            </a:avLst>
          </a:prstGeom>
          <a:solidFill>
            <a:srgbClr val="A2C4C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roid Sans"/>
                <a:ea typeface="Droid Sans"/>
                <a:cs typeface="Droid Sans"/>
                <a:sym typeface="Droid Sans"/>
              </a:rPr>
              <a:t>Devil, 4, 20 kg, Very High</a:t>
            </a:r>
            <a:endParaRPr b="1">
              <a:solidFill>
                <a:srgbClr val="FFFFFF"/>
              </a:solidFill>
              <a:latin typeface="Droid Sans"/>
              <a:ea typeface="Droid Sans"/>
              <a:cs typeface="Droid Sans"/>
              <a:sym typeface="Droid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for a quick review...</a:t>
            </a:r>
            <a:endParaRPr/>
          </a:p>
        </p:txBody>
      </p:sp>
      <p:sp>
        <p:nvSpPr>
          <p:cNvPr id="499" name="Google Shape;499;p7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Are we clear on:</a:t>
            </a:r>
            <a:endParaRPr/>
          </a:p>
          <a:p>
            <a:pPr indent="-381000" lvl="1" marL="914400" rtl="0" algn="l">
              <a:spcBef>
                <a:spcPts val="0"/>
              </a:spcBef>
              <a:spcAft>
                <a:spcPts val="0"/>
              </a:spcAft>
              <a:buSzPts val="2400"/>
              <a:buChar char="◆"/>
            </a:pPr>
            <a:r>
              <a:rPr lang="en"/>
              <a:t>Abstraction</a:t>
            </a:r>
            <a:endParaRPr/>
          </a:p>
          <a:p>
            <a:pPr indent="-381000" lvl="1" marL="914400" rtl="0" algn="l">
              <a:spcBef>
                <a:spcPts val="0"/>
              </a:spcBef>
              <a:spcAft>
                <a:spcPts val="0"/>
              </a:spcAft>
              <a:buSzPts val="2400"/>
              <a:buChar char="◆"/>
            </a:pPr>
            <a:r>
              <a:rPr lang="en"/>
              <a:t>Encapsulation</a:t>
            </a:r>
            <a:endParaRPr/>
          </a:p>
          <a:p>
            <a:pPr indent="-381000" lvl="1" marL="914400" rtl="0" algn="l">
              <a:spcBef>
                <a:spcPts val="0"/>
              </a:spcBef>
              <a:spcAft>
                <a:spcPts val="0"/>
              </a:spcAft>
              <a:buSzPts val="2400"/>
              <a:buChar char="◆"/>
            </a:pPr>
            <a:r>
              <a:rPr lang="en"/>
              <a:t>Classes</a:t>
            </a:r>
            <a:endParaRPr/>
          </a:p>
          <a:p>
            <a:pPr indent="-381000" lvl="1" marL="914400" rtl="0" algn="l">
              <a:spcBef>
                <a:spcPts val="0"/>
              </a:spcBef>
              <a:spcAft>
                <a:spcPts val="0"/>
              </a:spcAft>
              <a:buSzPts val="2400"/>
              <a:buChar char="◆"/>
            </a:pPr>
            <a:r>
              <a:rPr lang="en"/>
              <a:t>Attribute</a:t>
            </a:r>
            <a:endParaRPr/>
          </a:p>
          <a:p>
            <a:pPr indent="-381000" lvl="1" marL="914400" rtl="0" algn="l">
              <a:spcBef>
                <a:spcPts val="0"/>
              </a:spcBef>
              <a:spcAft>
                <a:spcPts val="0"/>
              </a:spcAft>
              <a:buSzPts val="2400"/>
              <a:buChar char="◆"/>
            </a:pPr>
            <a:r>
              <a:rPr lang="en"/>
              <a:t>Method</a:t>
            </a:r>
            <a:endParaRPr/>
          </a:p>
          <a:p>
            <a:pPr indent="-381000" lvl="1" marL="914400" rtl="0" algn="l">
              <a:spcBef>
                <a:spcPts val="0"/>
              </a:spcBef>
              <a:spcAft>
                <a:spcPts val="0"/>
              </a:spcAft>
              <a:buSzPts val="2400"/>
              <a:buChar char="◆"/>
            </a:pPr>
            <a:r>
              <a:rPr lang="en"/>
              <a:t>Instance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b="1">
              <a:solidFill>
                <a:srgbClr val="FF0000"/>
              </a:solidFill>
            </a:endParaRPr>
          </a:p>
        </p:txBody>
      </p:sp>
      <p:pic>
        <p:nvPicPr>
          <p:cNvPr id="500" name="Google Shape;500;p79"/>
          <p:cNvPicPr preferRelativeResize="0"/>
          <p:nvPr/>
        </p:nvPicPr>
        <p:blipFill rotWithShape="1">
          <a:blip r:embed="rId3">
            <a:alphaModFix/>
          </a:blip>
          <a:srcRect b="0" l="0" r="27709" t="0"/>
          <a:stretch/>
        </p:blipFill>
        <p:spPr>
          <a:xfrm>
            <a:off x="6260950" y="3894150"/>
            <a:ext cx="2889300" cy="2673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0"/>
          <p:cNvSpPr txBox="1"/>
          <p:nvPr>
            <p:ph idx="1" type="body"/>
          </p:nvPr>
        </p:nvSpPr>
        <p:spPr>
          <a:xfrm>
            <a:off x="457200" y="1600200"/>
            <a:ext cx="8337900" cy="1158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real life objects form hierarchies. For example: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06" name="Google Shape;506;p8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Inheritance</a:t>
            </a:r>
            <a:endParaRPr>
              <a:solidFill>
                <a:srgbClr val="999999"/>
              </a:solidFill>
            </a:endParaRPr>
          </a:p>
        </p:txBody>
      </p:sp>
      <p:sp>
        <p:nvSpPr>
          <p:cNvPr id="507" name="Google Shape;507;p80"/>
          <p:cNvSpPr txBox="1"/>
          <p:nvPr>
            <p:ph idx="4294967295" type="ctrTitle"/>
          </p:nvPr>
        </p:nvSpPr>
        <p:spPr>
          <a:xfrm>
            <a:off x="3652125" y="2856700"/>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Animals</a:t>
            </a:r>
            <a:endParaRPr sz="1800">
              <a:solidFill>
                <a:srgbClr val="B7B7B7"/>
              </a:solidFill>
            </a:endParaRPr>
          </a:p>
        </p:txBody>
      </p:sp>
      <p:sp>
        <p:nvSpPr>
          <p:cNvPr id="508" name="Google Shape;508;p80"/>
          <p:cNvSpPr txBox="1"/>
          <p:nvPr>
            <p:ph idx="4294967295" type="ctrTitle"/>
          </p:nvPr>
        </p:nvSpPr>
        <p:spPr>
          <a:xfrm>
            <a:off x="1727525" y="37268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Birds</a:t>
            </a:r>
            <a:endParaRPr sz="1800">
              <a:solidFill>
                <a:srgbClr val="B7B7B7"/>
              </a:solidFill>
            </a:endParaRPr>
          </a:p>
        </p:txBody>
      </p:sp>
      <p:sp>
        <p:nvSpPr>
          <p:cNvPr id="509" name="Google Shape;509;p80"/>
          <p:cNvSpPr txBox="1"/>
          <p:nvPr>
            <p:ph idx="4294967295" type="ctrTitle"/>
          </p:nvPr>
        </p:nvSpPr>
        <p:spPr>
          <a:xfrm>
            <a:off x="5206500" y="3726875"/>
            <a:ext cx="15135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Mammals</a:t>
            </a:r>
            <a:endParaRPr sz="1800">
              <a:solidFill>
                <a:srgbClr val="B7B7B7"/>
              </a:solidFill>
            </a:endParaRPr>
          </a:p>
        </p:txBody>
      </p:sp>
      <p:sp>
        <p:nvSpPr>
          <p:cNvPr id="510" name="Google Shape;510;p80"/>
          <p:cNvSpPr txBox="1"/>
          <p:nvPr>
            <p:ph idx="4294967295" type="ctrTitle"/>
          </p:nvPr>
        </p:nvSpPr>
        <p:spPr>
          <a:xfrm>
            <a:off x="919975" y="46489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Penguin</a:t>
            </a:r>
            <a:endParaRPr sz="1800">
              <a:solidFill>
                <a:srgbClr val="B7B7B7"/>
              </a:solidFill>
            </a:endParaRPr>
          </a:p>
        </p:txBody>
      </p:sp>
      <p:sp>
        <p:nvSpPr>
          <p:cNvPr id="511" name="Google Shape;511;p80"/>
          <p:cNvSpPr txBox="1"/>
          <p:nvPr>
            <p:ph idx="4294967295" type="ctrTitle"/>
          </p:nvPr>
        </p:nvSpPr>
        <p:spPr>
          <a:xfrm>
            <a:off x="2490675" y="46489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Parrot</a:t>
            </a:r>
            <a:endParaRPr sz="1800">
              <a:solidFill>
                <a:srgbClr val="B7B7B7"/>
              </a:solidFill>
            </a:endParaRPr>
          </a:p>
        </p:txBody>
      </p:sp>
      <p:sp>
        <p:nvSpPr>
          <p:cNvPr id="512" name="Google Shape;512;p80"/>
          <p:cNvSpPr txBox="1"/>
          <p:nvPr>
            <p:ph idx="4294967295" type="ctrTitle"/>
          </p:nvPr>
        </p:nvSpPr>
        <p:spPr>
          <a:xfrm>
            <a:off x="3948950" y="46489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Dog</a:t>
            </a:r>
            <a:endParaRPr sz="1800">
              <a:solidFill>
                <a:srgbClr val="B7B7B7"/>
              </a:solidFill>
            </a:endParaRPr>
          </a:p>
        </p:txBody>
      </p:sp>
      <p:sp>
        <p:nvSpPr>
          <p:cNvPr id="513" name="Google Shape;513;p80"/>
          <p:cNvSpPr txBox="1"/>
          <p:nvPr>
            <p:ph idx="4294967295" type="ctrTitle"/>
          </p:nvPr>
        </p:nvSpPr>
        <p:spPr>
          <a:xfrm>
            <a:off x="5327750" y="46489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Whale</a:t>
            </a:r>
            <a:endParaRPr sz="1800">
              <a:solidFill>
                <a:srgbClr val="B7B7B7"/>
              </a:solidFill>
            </a:endParaRPr>
          </a:p>
        </p:txBody>
      </p:sp>
      <p:sp>
        <p:nvSpPr>
          <p:cNvPr id="514" name="Google Shape;514;p80"/>
          <p:cNvSpPr txBox="1"/>
          <p:nvPr>
            <p:ph idx="4294967295" type="ctrTitle"/>
          </p:nvPr>
        </p:nvSpPr>
        <p:spPr>
          <a:xfrm>
            <a:off x="6781800" y="46489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Human</a:t>
            </a:r>
            <a:endParaRPr sz="1800">
              <a:solidFill>
                <a:srgbClr val="B7B7B7"/>
              </a:solidFill>
            </a:endParaRPr>
          </a:p>
        </p:txBody>
      </p:sp>
      <p:cxnSp>
        <p:nvCxnSpPr>
          <p:cNvPr id="515" name="Google Shape;515;p80"/>
          <p:cNvCxnSpPr>
            <a:stCxn id="507" idx="2"/>
            <a:endCxn id="508" idx="0"/>
          </p:cNvCxnSpPr>
          <p:nvPr/>
        </p:nvCxnSpPr>
        <p:spPr>
          <a:xfrm flipH="1">
            <a:off x="2353275" y="3289300"/>
            <a:ext cx="1924500" cy="437700"/>
          </a:xfrm>
          <a:prstGeom prst="straightConnector1">
            <a:avLst/>
          </a:prstGeom>
          <a:noFill/>
          <a:ln cap="flat" cmpd="sng" w="19050">
            <a:solidFill>
              <a:schemeClr val="dk2"/>
            </a:solidFill>
            <a:prstDash val="solid"/>
            <a:round/>
            <a:headEnd len="med" w="med" type="none"/>
            <a:tailEnd len="med" w="med" type="none"/>
          </a:ln>
        </p:spPr>
      </p:cxnSp>
      <p:cxnSp>
        <p:nvCxnSpPr>
          <p:cNvPr id="516" name="Google Shape;516;p80"/>
          <p:cNvCxnSpPr>
            <a:stCxn id="507" idx="2"/>
            <a:endCxn id="509" idx="0"/>
          </p:cNvCxnSpPr>
          <p:nvPr/>
        </p:nvCxnSpPr>
        <p:spPr>
          <a:xfrm>
            <a:off x="4277775" y="3289300"/>
            <a:ext cx="1685400" cy="437700"/>
          </a:xfrm>
          <a:prstGeom prst="straightConnector1">
            <a:avLst/>
          </a:prstGeom>
          <a:noFill/>
          <a:ln cap="flat" cmpd="sng" w="19050">
            <a:solidFill>
              <a:schemeClr val="dk2"/>
            </a:solidFill>
            <a:prstDash val="solid"/>
            <a:round/>
            <a:headEnd len="med" w="med" type="none"/>
            <a:tailEnd len="med" w="med" type="none"/>
          </a:ln>
        </p:spPr>
      </p:cxnSp>
      <p:cxnSp>
        <p:nvCxnSpPr>
          <p:cNvPr id="517" name="Google Shape;517;p80"/>
          <p:cNvCxnSpPr>
            <a:stCxn id="508" idx="2"/>
            <a:endCxn id="510" idx="0"/>
          </p:cNvCxnSpPr>
          <p:nvPr/>
        </p:nvCxnSpPr>
        <p:spPr>
          <a:xfrm flipH="1">
            <a:off x="1545575" y="4159475"/>
            <a:ext cx="807600" cy="489600"/>
          </a:xfrm>
          <a:prstGeom prst="straightConnector1">
            <a:avLst/>
          </a:prstGeom>
          <a:noFill/>
          <a:ln cap="flat" cmpd="sng" w="19050">
            <a:solidFill>
              <a:schemeClr val="dk2"/>
            </a:solidFill>
            <a:prstDash val="solid"/>
            <a:round/>
            <a:headEnd len="med" w="med" type="none"/>
            <a:tailEnd len="med" w="med" type="none"/>
          </a:ln>
        </p:spPr>
      </p:cxnSp>
      <p:cxnSp>
        <p:nvCxnSpPr>
          <p:cNvPr id="518" name="Google Shape;518;p80"/>
          <p:cNvCxnSpPr>
            <a:stCxn id="508" idx="2"/>
            <a:endCxn id="511" idx="0"/>
          </p:cNvCxnSpPr>
          <p:nvPr/>
        </p:nvCxnSpPr>
        <p:spPr>
          <a:xfrm>
            <a:off x="2353175" y="4159475"/>
            <a:ext cx="763200" cy="489600"/>
          </a:xfrm>
          <a:prstGeom prst="straightConnector1">
            <a:avLst/>
          </a:prstGeom>
          <a:noFill/>
          <a:ln cap="flat" cmpd="sng" w="19050">
            <a:solidFill>
              <a:schemeClr val="dk2"/>
            </a:solidFill>
            <a:prstDash val="solid"/>
            <a:round/>
            <a:headEnd len="med" w="med" type="none"/>
            <a:tailEnd len="med" w="med" type="none"/>
          </a:ln>
        </p:spPr>
      </p:cxnSp>
      <p:cxnSp>
        <p:nvCxnSpPr>
          <p:cNvPr id="519" name="Google Shape;519;p80"/>
          <p:cNvCxnSpPr>
            <a:stCxn id="509" idx="2"/>
            <a:endCxn id="512" idx="0"/>
          </p:cNvCxnSpPr>
          <p:nvPr/>
        </p:nvCxnSpPr>
        <p:spPr>
          <a:xfrm flipH="1">
            <a:off x="4574550" y="4159475"/>
            <a:ext cx="1388700" cy="489600"/>
          </a:xfrm>
          <a:prstGeom prst="straightConnector1">
            <a:avLst/>
          </a:prstGeom>
          <a:noFill/>
          <a:ln cap="flat" cmpd="sng" w="19050">
            <a:solidFill>
              <a:schemeClr val="dk2"/>
            </a:solidFill>
            <a:prstDash val="solid"/>
            <a:round/>
            <a:headEnd len="med" w="med" type="none"/>
            <a:tailEnd len="med" w="med" type="none"/>
          </a:ln>
        </p:spPr>
      </p:cxnSp>
      <p:cxnSp>
        <p:nvCxnSpPr>
          <p:cNvPr id="520" name="Google Shape;520;p80"/>
          <p:cNvCxnSpPr>
            <a:stCxn id="509" idx="2"/>
            <a:endCxn id="513" idx="0"/>
          </p:cNvCxnSpPr>
          <p:nvPr/>
        </p:nvCxnSpPr>
        <p:spPr>
          <a:xfrm flipH="1">
            <a:off x="5953350" y="4159475"/>
            <a:ext cx="9900" cy="489600"/>
          </a:xfrm>
          <a:prstGeom prst="straightConnector1">
            <a:avLst/>
          </a:prstGeom>
          <a:noFill/>
          <a:ln cap="flat" cmpd="sng" w="19050">
            <a:solidFill>
              <a:schemeClr val="dk2"/>
            </a:solidFill>
            <a:prstDash val="solid"/>
            <a:round/>
            <a:headEnd len="med" w="med" type="none"/>
            <a:tailEnd len="med" w="med" type="none"/>
          </a:ln>
        </p:spPr>
      </p:cxnSp>
      <p:cxnSp>
        <p:nvCxnSpPr>
          <p:cNvPr id="521" name="Google Shape;521;p80"/>
          <p:cNvCxnSpPr>
            <a:stCxn id="509" idx="2"/>
            <a:endCxn id="514" idx="0"/>
          </p:cNvCxnSpPr>
          <p:nvPr/>
        </p:nvCxnSpPr>
        <p:spPr>
          <a:xfrm>
            <a:off x="5963250" y="4159475"/>
            <a:ext cx="1444200" cy="489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1"/>
          <p:cNvSpPr txBox="1"/>
          <p:nvPr>
            <p:ph idx="1" type="body"/>
          </p:nvPr>
        </p:nvSpPr>
        <p:spPr>
          <a:xfrm>
            <a:off x="457200" y="1600200"/>
            <a:ext cx="8337900" cy="1158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Each animal family share attributes and behavior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27" name="Google Shape;527;p8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Inheritance</a:t>
            </a:r>
            <a:endParaRPr>
              <a:solidFill>
                <a:srgbClr val="999999"/>
              </a:solidFill>
            </a:endParaRPr>
          </a:p>
        </p:txBody>
      </p:sp>
      <p:sp>
        <p:nvSpPr>
          <p:cNvPr id="528" name="Google Shape;528;p81"/>
          <p:cNvSpPr txBox="1"/>
          <p:nvPr>
            <p:ph idx="4294967295" type="ctrTitle"/>
          </p:nvPr>
        </p:nvSpPr>
        <p:spPr>
          <a:xfrm>
            <a:off x="3652125" y="2856700"/>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Animals</a:t>
            </a:r>
            <a:endParaRPr sz="1800">
              <a:solidFill>
                <a:srgbClr val="B7B7B7"/>
              </a:solidFill>
            </a:endParaRPr>
          </a:p>
        </p:txBody>
      </p:sp>
      <p:sp>
        <p:nvSpPr>
          <p:cNvPr id="529" name="Google Shape;529;p81"/>
          <p:cNvSpPr txBox="1"/>
          <p:nvPr>
            <p:ph idx="4294967295" type="ctrTitle"/>
          </p:nvPr>
        </p:nvSpPr>
        <p:spPr>
          <a:xfrm>
            <a:off x="1727525" y="37268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Birds</a:t>
            </a:r>
            <a:endParaRPr sz="1800">
              <a:solidFill>
                <a:srgbClr val="B7B7B7"/>
              </a:solidFill>
            </a:endParaRPr>
          </a:p>
        </p:txBody>
      </p:sp>
      <p:sp>
        <p:nvSpPr>
          <p:cNvPr id="530" name="Google Shape;530;p81"/>
          <p:cNvSpPr txBox="1"/>
          <p:nvPr>
            <p:ph idx="4294967295" type="ctrTitle"/>
          </p:nvPr>
        </p:nvSpPr>
        <p:spPr>
          <a:xfrm>
            <a:off x="5206500" y="3726875"/>
            <a:ext cx="15135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Mammals</a:t>
            </a:r>
            <a:endParaRPr sz="1800">
              <a:solidFill>
                <a:srgbClr val="B7B7B7"/>
              </a:solidFill>
            </a:endParaRPr>
          </a:p>
        </p:txBody>
      </p:sp>
      <p:sp>
        <p:nvSpPr>
          <p:cNvPr id="531" name="Google Shape;531;p81"/>
          <p:cNvSpPr txBox="1"/>
          <p:nvPr>
            <p:ph idx="4294967295" type="ctrTitle"/>
          </p:nvPr>
        </p:nvSpPr>
        <p:spPr>
          <a:xfrm>
            <a:off x="919975" y="46489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Penguin</a:t>
            </a:r>
            <a:endParaRPr sz="1800">
              <a:solidFill>
                <a:srgbClr val="B7B7B7"/>
              </a:solidFill>
            </a:endParaRPr>
          </a:p>
        </p:txBody>
      </p:sp>
      <p:sp>
        <p:nvSpPr>
          <p:cNvPr id="532" name="Google Shape;532;p81"/>
          <p:cNvSpPr txBox="1"/>
          <p:nvPr>
            <p:ph idx="4294967295" type="ctrTitle"/>
          </p:nvPr>
        </p:nvSpPr>
        <p:spPr>
          <a:xfrm>
            <a:off x="2490675" y="46489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Parrot</a:t>
            </a:r>
            <a:endParaRPr sz="1800">
              <a:solidFill>
                <a:srgbClr val="B7B7B7"/>
              </a:solidFill>
            </a:endParaRPr>
          </a:p>
        </p:txBody>
      </p:sp>
      <p:sp>
        <p:nvSpPr>
          <p:cNvPr id="533" name="Google Shape;533;p81"/>
          <p:cNvSpPr txBox="1"/>
          <p:nvPr>
            <p:ph idx="4294967295" type="ctrTitle"/>
          </p:nvPr>
        </p:nvSpPr>
        <p:spPr>
          <a:xfrm>
            <a:off x="3948950" y="46489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Dog</a:t>
            </a:r>
            <a:endParaRPr sz="1800">
              <a:solidFill>
                <a:srgbClr val="B7B7B7"/>
              </a:solidFill>
            </a:endParaRPr>
          </a:p>
        </p:txBody>
      </p:sp>
      <p:sp>
        <p:nvSpPr>
          <p:cNvPr id="534" name="Google Shape;534;p81"/>
          <p:cNvSpPr txBox="1"/>
          <p:nvPr>
            <p:ph idx="4294967295" type="ctrTitle"/>
          </p:nvPr>
        </p:nvSpPr>
        <p:spPr>
          <a:xfrm>
            <a:off x="5327750" y="46489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Whale</a:t>
            </a:r>
            <a:endParaRPr sz="1800">
              <a:solidFill>
                <a:srgbClr val="B7B7B7"/>
              </a:solidFill>
            </a:endParaRPr>
          </a:p>
        </p:txBody>
      </p:sp>
      <p:sp>
        <p:nvSpPr>
          <p:cNvPr id="535" name="Google Shape;535;p81"/>
          <p:cNvSpPr txBox="1"/>
          <p:nvPr>
            <p:ph idx="4294967295" type="ctrTitle"/>
          </p:nvPr>
        </p:nvSpPr>
        <p:spPr>
          <a:xfrm>
            <a:off x="6781800" y="4648975"/>
            <a:ext cx="1251300" cy="43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Human</a:t>
            </a:r>
            <a:endParaRPr sz="1800">
              <a:solidFill>
                <a:srgbClr val="B7B7B7"/>
              </a:solidFill>
            </a:endParaRPr>
          </a:p>
        </p:txBody>
      </p:sp>
      <p:cxnSp>
        <p:nvCxnSpPr>
          <p:cNvPr id="536" name="Google Shape;536;p81"/>
          <p:cNvCxnSpPr>
            <a:stCxn id="528" idx="2"/>
            <a:endCxn id="529" idx="0"/>
          </p:cNvCxnSpPr>
          <p:nvPr/>
        </p:nvCxnSpPr>
        <p:spPr>
          <a:xfrm flipH="1">
            <a:off x="2353275" y="3289300"/>
            <a:ext cx="1924500" cy="437700"/>
          </a:xfrm>
          <a:prstGeom prst="straightConnector1">
            <a:avLst/>
          </a:prstGeom>
          <a:noFill/>
          <a:ln cap="flat" cmpd="sng" w="19050">
            <a:solidFill>
              <a:schemeClr val="dk2"/>
            </a:solidFill>
            <a:prstDash val="solid"/>
            <a:round/>
            <a:headEnd len="med" w="med" type="none"/>
            <a:tailEnd len="med" w="med" type="none"/>
          </a:ln>
        </p:spPr>
      </p:cxnSp>
      <p:cxnSp>
        <p:nvCxnSpPr>
          <p:cNvPr id="537" name="Google Shape;537;p81"/>
          <p:cNvCxnSpPr>
            <a:stCxn id="528" idx="2"/>
            <a:endCxn id="530" idx="0"/>
          </p:cNvCxnSpPr>
          <p:nvPr/>
        </p:nvCxnSpPr>
        <p:spPr>
          <a:xfrm>
            <a:off x="4277775" y="3289300"/>
            <a:ext cx="1685400" cy="437700"/>
          </a:xfrm>
          <a:prstGeom prst="straightConnector1">
            <a:avLst/>
          </a:prstGeom>
          <a:noFill/>
          <a:ln cap="flat" cmpd="sng" w="19050">
            <a:solidFill>
              <a:schemeClr val="dk2"/>
            </a:solidFill>
            <a:prstDash val="solid"/>
            <a:round/>
            <a:headEnd len="med" w="med" type="none"/>
            <a:tailEnd len="med" w="med" type="none"/>
          </a:ln>
        </p:spPr>
      </p:cxnSp>
      <p:cxnSp>
        <p:nvCxnSpPr>
          <p:cNvPr id="538" name="Google Shape;538;p81"/>
          <p:cNvCxnSpPr>
            <a:stCxn id="529" idx="2"/>
            <a:endCxn id="531" idx="0"/>
          </p:cNvCxnSpPr>
          <p:nvPr/>
        </p:nvCxnSpPr>
        <p:spPr>
          <a:xfrm flipH="1">
            <a:off x="1545575" y="4159475"/>
            <a:ext cx="807600" cy="489600"/>
          </a:xfrm>
          <a:prstGeom prst="straightConnector1">
            <a:avLst/>
          </a:prstGeom>
          <a:noFill/>
          <a:ln cap="flat" cmpd="sng" w="19050">
            <a:solidFill>
              <a:schemeClr val="dk2"/>
            </a:solidFill>
            <a:prstDash val="solid"/>
            <a:round/>
            <a:headEnd len="med" w="med" type="none"/>
            <a:tailEnd len="med" w="med" type="none"/>
          </a:ln>
        </p:spPr>
      </p:cxnSp>
      <p:cxnSp>
        <p:nvCxnSpPr>
          <p:cNvPr id="539" name="Google Shape;539;p81"/>
          <p:cNvCxnSpPr>
            <a:stCxn id="529" idx="2"/>
            <a:endCxn id="532" idx="0"/>
          </p:cNvCxnSpPr>
          <p:nvPr/>
        </p:nvCxnSpPr>
        <p:spPr>
          <a:xfrm>
            <a:off x="2353175" y="4159475"/>
            <a:ext cx="763200" cy="489600"/>
          </a:xfrm>
          <a:prstGeom prst="straightConnector1">
            <a:avLst/>
          </a:prstGeom>
          <a:noFill/>
          <a:ln cap="flat" cmpd="sng" w="19050">
            <a:solidFill>
              <a:schemeClr val="dk2"/>
            </a:solidFill>
            <a:prstDash val="solid"/>
            <a:round/>
            <a:headEnd len="med" w="med" type="none"/>
            <a:tailEnd len="med" w="med" type="none"/>
          </a:ln>
        </p:spPr>
      </p:cxnSp>
      <p:cxnSp>
        <p:nvCxnSpPr>
          <p:cNvPr id="540" name="Google Shape;540;p81"/>
          <p:cNvCxnSpPr>
            <a:stCxn id="530" idx="2"/>
            <a:endCxn id="533" idx="0"/>
          </p:cNvCxnSpPr>
          <p:nvPr/>
        </p:nvCxnSpPr>
        <p:spPr>
          <a:xfrm flipH="1">
            <a:off x="4574550" y="4159475"/>
            <a:ext cx="1388700" cy="489600"/>
          </a:xfrm>
          <a:prstGeom prst="straightConnector1">
            <a:avLst/>
          </a:prstGeom>
          <a:noFill/>
          <a:ln cap="flat" cmpd="sng" w="19050">
            <a:solidFill>
              <a:schemeClr val="dk2"/>
            </a:solidFill>
            <a:prstDash val="solid"/>
            <a:round/>
            <a:headEnd len="med" w="med" type="none"/>
            <a:tailEnd len="med" w="med" type="none"/>
          </a:ln>
        </p:spPr>
      </p:cxnSp>
      <p:cxnSp>
        <p:nvCxnSpPr>
          <p:cNvPr id="541" name="Google Shape;541;p81"/>
          <p:cNvCxnSpPr>
            <a:stCxn id="530" idx="2"/>
            <a:endCxn id="534" idx="0"/>
          </p:cNvCxnSpPr>
          <p:nvPr/>
        </p:nvCxnSpPr>
        <p:spPr>
          <a:xfrm flipH="1">
            <a:off x="5953350" y="4159475"/>
            <a:ext cx="9900" cy="489600"/>
          </a:xfrm>
          <a:prstGeom prst="straightConnector1">
            <a:avLst/>
          </a:prstGeom>
          <a:noFill/>
          <a:ln cap="flat" cmpd="sng" w="19050">
            <a:solidFill>
              <a:schemeClr val="dk2"/>
            </a:solidFill>
            <a:prstDash val="solid"/>
            <a:round/>
            <a:headEnd len="med" w="med" type="none"/>
            <a:tailEnd len="med" w="med" type="none"/>
          </a:ln>
        </p:spPr>
      </p:cxnSp>
      <p:cxnSp>
        <p:nvCxnSpPr>
          <p:cNvPr id="542" name="Google Shape;542;p81"/>
          <p:cNvCxnSpPr>
            <a:stCxn id="530" idx="2"/>
            <a:endCxn id="535" idx="0"/>
          </p:cNvCxnSpPr>
          <p:nvPr/>
        </p:nvCxnSpPr>
        <p:spPr>
          <a:xfrm>
            <a:off x="5963250" y="4159475"/>
            <a:ext cx="1444200" cy="489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2"/>
          <p:cNvSpPr txBox="1"/>
          <p:nvPr>
            <p:ph idx="1" type="body"/>
          </p:nvPr>
        </p:nvSpPr>
        <p:spPr>
          <a:xfrm>
            <a:off x="457200" y="1600200"/>
            <a:ext cx="8337900" cy="48168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OOP classes can also share attributes and methods using inheritance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This means that a class can be related with other class in a parent-child relationship</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Parent class is called base class or superclass.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48" name="Google Shape;548;p8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Inheritance</a:t>
            </a:r>
            <a:endParaRPr>
              <a:solidFill>
                <a:srgbClr val="999999"/>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3"/>
          <p:cNvSpPr txBox="1"/>
          <p:nvPr>
            <p:ph idx="1" type="body"/>
          </p:nvPr>
        </p:nvSpPr>
        <p:spPr>
          <a:xfrm>
            <a:off x="457200" y="1600200"/>
            <a:ext cx="8337900" cy="48168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child class is called derived class or subclass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Subclasses inherit attributes and methods of its parent, but it also can add new ones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Let’s go back to the animal hierarchy...</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54" name="Google Shape;554;p8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Inheritance</a:t>
            </a:r>
            <a:endParaRPr>
              <a:solidFill>
                <a:srgbClr val="999999"/>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4"/>
          <p:cNvSpPr txBox="1"/>
          <p:nvPr>
            <p:ph idx="1" type="body"/>
          </p:nvPr>
        </p:nvSpPr>
        <p:spPr>
          <a:xfrm>
            <a:off x="457200" y="1600200"/>
            <a:ext cx="8337900" cy="48168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child class is called derived class or subclass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Subclasses inherit attributes and methods of its parent, but it also can add new ones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Let’s go back to the animal hierarchy...</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60" name="Google Shape;560;p8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Inheritance</a:t>
            </a:r>
            <a:endParaRPr>
              <a:solidFill>
                <a:srgbClr val="999999"/>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Inheritance</a:t>
            </a:r>
            <a:endParaRPr>
              <a:solidFill>
                <a:srgbClr val="999999"/>
              </a:solidFill>
            </a:endParaRPr>
          </a:p>
        </p:txBody>
      </p:sp>
      <p:pic>
        <p:nvPicPr>
          <p:cNvPr id="566" name="Google Shape;566;p85"/>
          <p:cNvPicPr preferRelativeResize="0"/>
          <p:nvPr/>
        </p:nvPicPr>
        <p:blipFill>
          <a:blip r:embed="rId3">
            <a:alphaModFix/>
          </a:blip>
          <a:stretch>
            <a:fillRect/>
          </a:stretch>
        </p:blipFill>
        <p:spPr>
          <a:xfrm>
            <a:off x="4922450" y="2885075"/>
            <a:ext cx="2999276" cy="1838926"/>
          </a:xfrm>
          <a:prstGeom prst="rect">
            <a:avLst/>
          </a:prstGeom>
          <a:noFill/>
          <a:ln>
            <a:noFill/>
          </a:ln>
        </p:spPr>
      </p:pic>
      <p:pic>
        <p:nvPicPr>
          <p:cNvPr id="567" name="Google Shape;567;p85"/>
          <p:cNvPicPr preferRelativeResize="0"/>
          <p:nvPr/>
        </p:nvPicPr>
        <p:blipFill>
          <a:blip r:embed="rId4">
            <a:alphaModFix/>
          </a:blip>
          <a:stretch>
            <a:fillRect/>
          </a:stretch>
        </p:blipFill>
        <p:spPr>
          <a:xfrm>
            <a:off x="1912675" y="2680925"/>
            <a:ext cx="2043077" cy="2043077"/>
          </a:xfrm>
          <a:prstGeom prst="rect">
            <a:avLst/>
          </a:prstGeom>
          <a:noFill/>
          <a:ln>
            <a:noFill/>
          </a:ln>
        </p:spPr>
      </p:pic>
      <p:sp>
        <p:nvSpPr>
          <p:cNvPr id="568" name="Google Shape;568;p85"/>
          <p:cNvSpPr/>
          <p:nvPr/>
        </p:nvSpPr>
        <p:spPr>
          <a:xfrm>
            <a:off x="1454000" y="1556650"/>
            <a:ext cx="2726400" cy="1386900"/>
          </a:xfrm>
          <a:prstGeom prst="wedgeEllipseCallout">
            <a:avLst>
              <a:gd fmla="val 58125" name="adj1"/>
              <a:gd fmla="val 52888"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roid Sans"/>
                <a:ea typeface="Droid Sans"/>
                <a:cs typeface="Droid Sans"/>
                <a:sym typeface="Droid Sans"/>
              </a:rPr>
              <a:t>What attributes and behavior share chicken and eagles and with other birds?</a:t>
            </a:r>
            <a:endParaRPr b="1">
              <a:solidFill>
                <a:srgbClr val="FFFFFF"/>
              </a:solidFill>
              <a:latin typeface="Droid Sans"/>
              <a:ea typeface="Droid Sans"/>
              <a:cs typeface="Droid Sans"/>
              <a:sym typeface="Droid Sans"/>
            </a:endParaRPr>
          </a:p>
        </p:txBody>
      </p:sp>
      <p:sp>
        <p:nvSpPr>
          <p:cNvPr id="569" name="Google Shape;569;p85"/>
          <p:cNvSpPr/>
          <p:nvPr/>
        </p:nvSpPr>
        <p:spPr>
          <a:xfrm>
            <a:off x="4995600" y="5213200"/>
            <a:ext cx="2726400" cy="1386900"/>
          </a:xfrm>
          <a:prstGeom prst="wedgeEllipseCallout">
            <a:avLst>
              <a:gd fmla="val -46716" name="adj1"/>
              <a:gd fmla="val -89165" name="adj2"/>
            </a:avLst>
          </a:prstGeom>
          <a:solidFill>
            <a:srgbClr val="FF99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Droid Sans"/>
                <a:ea typeface="Droid Sans"/>
                <a:cs typeface="Droid Sans"/>
                <a:sym typeface="Droid Sans"/>
              </a:rPr>
              <a:t>What attributes and behavior are different between each other and with other birds?</a:t>
            </a:r>
            <a:endParaRPr b="1">
              <a:solidFill>
                <a:srgbClr val="FFFFFF"/>
              </a:solidFill>
              <a:latin typeface="Droid Sans"/>
              <a:ea typeface="Droid Sans"/>
              <a:cs typeface="Droid Sans"/>
              <a:sym typeface="Droid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6"/>
          <p:cNvSpPr txBox="1"/>
          <p:nvPr>
            <p:ph idx="1" type="body"/>
          </p:nvPr>
        </p:nvSpPr>
        <p:spPr>
          <a:xfrm>
            <a:off x="457200" y="1600200"/>
            <a:ext cx="8337900" cy="48168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Inheritance is a good way of </a:t>
            </a:r>
            <a:r>
              <a:rPr b="1" lang="en">
                <a:solidFill>
                  <a:srgbClr val="FF0000"/>
                </a:solidFill>
              </a:rPr>
              <a:t>reusing code</a:t>
            </a:r>
            <a:r>
              <a:rPr lang="en"/>
              <a:t>. At first it may be hard for you, but eventually it will be more natural</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Use it when is necessary...the right tool for the right problem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Inheritance = </a:t>
            </a:r>
            <a:r>
              <a:rPr b="1" lang="en">
                <a:solidFill>
                  <a:srgbClr val="FF0000"/>
                </a:solidFill>
              </a:rPr>
              <a:t>“is a”</a:t>
            </a:r>
            <a:r>
              <a:rPr lang="en"/>
              <a:t> type of relationship</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75" name="Google Shape;575;p8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Inheritance</a:t>
            </a:r>
            <a:endParaRPr>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ctrTitle"/>
          </p:nvPr>
        </p:nvSpPr>
        <p:spPr>
          <a:xfrm>
            <a:off x="685800" y="2111125"/>
            <a:ext cx="7772400" cy="174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Now </a:t>
            </a:r>
            <a:r>
              <a:rPr lang="en">
                <a:solidFill>
                  <a:srgbClr val="B7B7B7"/>
                </a:solidFill>
              </a:rPr>
              <a:t>describe it!</a:t>
            </a:r>
            <a:endParaRPr>
              <a:solidFill>
                <a:srgbClr val="B7B7B7"/>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7"/>
          <p:cNvSpPr txBox="1"/>
          <p:nvPr>
            <p:ph idx="1" type="body"/>
          </p:nvPr>
        </p:nvSpPr>
        <p:spPr>
          <a:xfrm>
            <a:off x="457200" y="1600200"/>
            <a:ext cx="62625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Polymorphism is tightly related to inheritance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 allows to treat different objects as they were the same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subclass can modify the methods inherited from this parent. This is called </a:t>
            </a:r>
            <a:r>
              <a:rPr b="1" lang="en">
                <a:solidFill>
                  <a:srgbClr val="FF0000"/>
                </a:solidFill>
              </a:rPr>
              <a:t>overriding</a:t>
            </a:r>
            <a:endParaRPr b="1">
              <a:solidFill>
                <a:srgbClr val="FF0000"/>
              </a:solidFill>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81" name="Google Shape;581;p8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Polymorphism</a:t>
            </a:r>
            <a:endParaRPr>
              <a:solidFill>
                <a:srgbClr val="999999"/>
              </a:solidFill>
            </a:endParaRPr>
          </a:p>
        </p:txBody>
      </p:sp>
      <p:pic>
        <p:nvPicPr>
          <p:cNvPr id="582" name="Google Shape;582;p87"/>
          <p:cNvPicPr preferRelativeResize="0"/>
          <p:nvPr/>
        </p:nvPicPr>
        <p:blipFill rotWithShape="1">
          <a:blip r:embed="rId3">
            <a:alphaModFix/>
          </a:blip>
          <a:srcRect b="54855" l="0" r="35848" t="0"/>
          <a:stretch/>
        </p:blipFill>
        <p:spPr>
          <a:xfrm>
            <a:off x="6613050" y="4313475"/>
            <a:ext cx="2530951" cy="25445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8"/>
          <p:cNvSpPr txBox="1"/>
          <p:nvPr>
            <p:ph idx="1" type="body"/>
          </p:nvPr>
        </p:nvSpPr>
        <p:spPr>
          <a:xfrm>
            <a:off x="457200" y="1600200"/>
            <a:ext cx="8047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For example, Bird class has the method putEgg</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All subclasses will inherit the same method with the same code. But the way a penguin puts an egg can be different of a parrot's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So Penguin class and Parrot class can change the inherited putEgg method to </a:t>
            </a:r>
            <a:r>
              <a:rPr b="1" lang="en">
                <a:solidFill>
                  <a:srgbClr val="FF0000"/>
                </a:solidFill>
              </a:rPr>
              <a:t>adjust it to their particular nature</a:t>
            </a:r>
            <a:endParaRPr b="1">
              <a:solidFill>
                <a:srgbClr val="FF0000"/>
              </a:solidFill>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88" name="Google Shape;588;p8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Polymorphism - Overriding</a:t>
            </a:r>
            <a:endParaRPr>
              <a:solidFill>
                <a:srgbClr val="999999"/>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9"/>
          <p:cNvSpPr txBox="1"/>
          <p:nvPr>
            <p:ph idx="1" type="body"/>
          </p:nvPr>
        </p:nvSpPr>
        <p:spPr>
          <a:xfrm>
            <a:off x="457200" y="1600200"/>
            <a:ext cx="8047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So through the use of inheritance and overriding, you can accomplish polymorphism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For example, you may have many Penguins object and many Parrot objects. You can treat them all as Birds and call its method putEgg</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94" name="Google Shape;594;p8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Polymorphism</a:t>
            </a:r>
            <a:endParaRPr>
              <a:solidFill>
                <a:srgbClr val="999999"/>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0"/>
          <p:cNvSpPr txBox="1"/>
          <p:nvPr>
            <p:ph idx="1" type="body"/>
          </p:nvPr>
        </p:nvSpPr>
        <p:spPr>
          <a:xfrm>
            <a:off x="457200" y="1600200"/>
            <a:ext cx="8047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Which method will be called? The one from Bird Class or the method of each of the subclasses?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00" name="Google Shape;600;p9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Polymorphism</a:t>
            </a:r>
            <a:endParaRPr>
              <a:solidFill>
                <a:srgbClr val="999999"/>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1"/>
          <p:cNvSpPr txBox="1"/>
          <p:nvPr>
            <p:ph idx="1" type="body"/>
          </p:nvPr>
        </p:nvSpPr>
        <p:spPr>
          <a:xfrm>
            <a:off x="457200" y="1600200"/>
            <a:ext cx="6365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Modularity allows to group logically related abstractions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Each group is a </a:t>
            </a:r>
            <a:r>
              <a:rPr b="1" lang="en">
                <a:solidFill>
                  <a:srgbClr val="FF0000"/>
                </a:solidFill>
              </a:rPr>
              <a:t>reusable module</a:t>
            </a:r>
            <a:r>
              <a:rPr lang="en"/>
              <a:t> that can be used from different modules and classes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This avoids using copy-paste of code that you need to reuse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06" name="Google Shape;606;p9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Modularity</a:t>
            </a:r>
            <a:endParaRPr>
              <a:solidFill>
                <a:srgbClr val="999999"/>
              </a:solidFill>
            </a:endParaRPr>
          </a:p>
        </p:txBody>
      </p:sp>
      <p:pic>
        <p:nvPicPr>
          <p:cNvPr id="607" name="Google Shape;607;p91"/>
          <p:cNvPicPr preferRelativeResize="0"/>
          <p:nvPr/>
        </p:nvPicPr>
        <p:blipFill>
          <a:blip r:embed="rId3">
            <a:alphaModFix/>
          </a:blip>
          <a:stretch>
            <a:fillRect/>
          </a:stretch>
        </p:blipFill>
        <p:spPr>
          <a:xfrm>
            <a:off x="6393794" y="4657850"/>
            <a:ext cx="2750201" cy="22001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2"/>
          <p:cNvSpPr txBox="1"/>
          <p:nvPr>
            <p:ph idx="1" type="body"/>
          </p:nvPr>
        </p:nvSpPr>
        <p:spPr>
          <a:xfrm>
            <a:off x="457200" y="1600200"/>
            <a:ext cx="6365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Divide and conquer</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 is a good practice to pack logic in different modules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Different languages have different terms to refer to modularity</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13" name="Google Shape;613;p9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Programming</a:t>
            </a:r>
            <a:br>
              <a:rPr lang="en"/>
            </a:br>
            <a:r>
              <a:rPr lang="en">
                <a:solidFill>
                  <a:srgbClr val="999999"/>
                </a:solidFill>
              </a:rPr>
              <a:t>Modularity</a:t>
            </a:r>
            <a:endParaRPr>
              <a:solidFill>
                <a:srgbClr val="999999"/>
              </a:solidFill>
            </a:endParaRPr>
          </a:p>
        </p:txBody>
      </p:sp>
      <p:pic>
        <p:nvPicPr>
          <p:cNvPr id="614" name="Google Shape;614;p92"/>
          <p:cNvPicPr preferRelativeResize="0"/>
          <p:nvPr/>
        </p:nvPicPr>
        <p:blipFill>
          <a:blip r:embed="rId3">
            <a:alphaModFix/>
          </a:blip>
          <a:stretch>
            <a:fillRect/>
          </a:stretch>
        </p:blipFill>
        <p:spPr>
          <a:xfrm>
            <a:off x="6393794" y="4657850"/>
            <a:ext cx="2750201" cy="22001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for a another review...</a:t>
            </a:r>
            <a:endParaRPr/>
          </a:p>
        </p:txBody>
      </p:sp>
      <p:sp>
        <p:nvSpPr>
          <p:cNvPr id="620" name="Google Shape;620;p9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Are we clear on:</a:t>
            </a:r>
            <a:endParaRPr/>
          </a:p>
          <a:p>
            <a:pPr indent="-381000" lvl="1" marL="914400" rtl="0" algn="l">
              <a:spcBef>
                <a:spcPts val="0"/>
              </a:spcBef>
              <a:spcAft>
                <a:spcPts val="0"/>
              </a:spcAft>
              <a:buSzPts val="2400"/>
              <a:buChar char="◆"/>
            </a:pPr>
            <a:r>
              <a:rPr lang="en"/>
              <a:t>Inheritance</a:t>
            </a:r>
            <a:endParaRPr/>
          </a:p>
          <a:p>
            <a:pPr indent="-381000" lvl="1" marL="914400" rtl="0" algn="l">
              <a:spcBef>
                <a:spcPts val="0"/>
              </a:spcBef>
              <a:spcAft>
                <a:spcPts val="0"/>
              </a:spcAft>
              <a:buSzPts val="2400"/>
              <a:buChar char="◆"/>
            </a:pPr>
            <a:r>
              <a:rPr lang="en"/>
              <a:t>Polymorphism</a:t>
            </a:r>
            <a:endParaRPr/>
          </a:p>
          <a:p>
            <a:pPr indent="-381000" lvl="1" marL="914400" rtl="0" algn="l">
              <a:spcBef>
                <a:spcPts val="0"/>
              </a:spcBef>
              <a:spcAft>
                <a:spcPts val="0"/>
              </a:spcAft>
              <a:buSzPts val="2400"/>
              <a:buChar char="◆"/>
            </a:pPr>
            <a:r>
              <a:rPr lang="en"/>
              <a:t>Modularity</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b="1">
              <a:solidFill>
                <a:srgbClr val="FF0000"/>
              </a:solidFill>
            </a:endParaRPr>
          </a:p>
        </p:txBody>
      </p:sp>
      <p:pic>
        <p:nvPicPr>
          <p:cNvPr id="621" name="Google Shape;621;p93"/>
          <p:cNvPicPr preferRelativeResize="0"/>
          <p:nvPr/>
        </p:nvPicPr>
        <p:blipFill rotWithShape="1">
          <a:blip r:embed="rId3">
            <a:alphaModFix/>
          </a:blip>
          <a:srcRect b="0" l="0" r="27709" t="0"/>
          <a:stretch/>
        </p:blipFill>
        <p:spPr>
          <a:xfrm>
            <a:off x="6260950" y="3894150"/>
            <a:ext cx="2889300" cy="26737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94"/>
          <p:cNvPicPr preferRelativeResize="0"/>
          <p:nvPr/>
        </p:nvPicPr>
        <p:blipFill rotWithShape="1">
          <a:blip r:embed="rId3">
            <a:alphaModFix/>
          </a:blip>
          <a:srcRect b="4242" l="38412" r="0" t="0"/>
          <a:stretch/>
        </p:blipFill>
        <p:spPr>
          <a:xfrm>
            <a:off x="0" y="1613950"/>
            <a:ext cx="4497050" cy="5244050"/>
          </a:xfrm>
          <a:prstGeom prst="rect">
            <a:avLst/>
          </a:prstGeom>
          <a:noFill/>
          <a:ln>
            <a:noFill/>
          </a:ln>
        </p:spPr>
      </p:pic>
      <p:sp>
        <p:nvSpPr>
          <p:cNvPr id="627" name="Google Shape;627;p94"/>
          <p:cNvSpPr txBox="1"/>
          <p:nvPr>
            <p:ph type="ctrTitle"/>
          </p:nvPr>
        </p:nvSpPr>
        <p:spPr>
          <a:xfrm>
            <a:off x="685800" y="24921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Object-Oriented Programming</a:t>
            </a:r>
            <a:endParaRPr/>
          </a:p>
        </p:txBody>
      </p:sp>
      <p:sp>
        <p:nvSpPr>
          <p:cNvPr id="628" name="Google Shape;628;p94"/>
          <p:cNvSpPr txBox="1"/>
          <p:nvPr>
            <p:ph idx="1" type="subTitle"/>
          </p:nvPr>
        </p:nvSpPr>
        <p:spPr>
          <a:xfrm>
            <a:off x="685800" y="4167738"/>
            <a:ext cx="7772400" cy="10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CE-1103 Algorithms and Data Structures I</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5"/>
          <p:cNvSpPr txBox="1"/>
          <p:nvPr>
            <p:ph idx="4294967295" type="title"/>
          </p:nvPr>
        </p:nvSpPr>
        <p:spPr>
          <a:xfrm>
            <a:off x="3302725" y="284900"/>
            <a:ext cx="56031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B7B7B7"/>
                </a:solidFill>
              </a:rPr>
              <a:t>Today's fact:</a:t>
            </a:r>
            <a:endParaRPr sz="1800">
              <a:solidFill>
                <a:srgbClr val="B7B7B7"/>
              </a:solidFill>
            </a:endParaRPr>
          </a:p>
          <a:p>
            <a:pPr indent="0" lvl="0" marL="0" rtl="0" algn="l">
              <a:spcBef>
                <a:spcPts val="0"/>
              </a:spcBef>
              <a:spcAft>
                <a:spcPts val="0"/>
              </a:spcAft>
              <a:buNone/>
            </a:pPr>
            <a:r>
              <a:rPr lang="en" sz="3000">
                <a:solidFill>
                  <a:srgbClr val="B7B7B7"/>
                </a:solidFill>
              </a:rPr>
              <a:t>Some Java concepts</a:t>
            </a:r>
            <a:endParaRPr sz="3000">
              <a:solidFill>
                <a:srgbClr val="B7B7B7"/>
              </a:solidFill>
            </a:endParaRPr>
          </a:p>
        </p:txBody>
      </p:sp>
      <p:cxnSp>
        <p:nvCxnSpPr>
          <p:cNvPr id="634" name="Google Shape;634;p95"/>
          <p:cNvCxnSpPr/>
          <p:nvPr/>
        </p:nvCxnSpPr>
        <p:spPr>
          <a:xfrm>
            <a:off x="3174200" y="178400"/>
            <a:ext cx="25500" cy="6560100"/>
          </a:xfrm>
          <a:prstGeom prst="straightConnector1">
            <a:avLst/>
          </a:prstGeom>
          <a:noFill/>
          <a:ln cap="flat" cmpd="sng" w="76200">
            <a:solidFill>
              <a:srgbClr val="D9D9D9"/>
            </a:solidFill>
            <a:prstDash val="solid"/>
            <a:round/>
            <a:headEnd len="med" w="med" type="none"/>
            <a:tailEnd len="med" w="med" type="none"/>
          </a:ln>
        </p:spPr>
      </p:cxnSp>
      <p:sp>
        <p:nvSpPr>
          <p:cNvPr id="635" name="Google Shape;635;p95"/>
          <p:cNvSpPr txBox="1"/>
          <p:nvPr/>
        </p:nvSpPr>
        <p:spPr>
          <a:xfrm>
            <a:off x="88775" y="102200"/>
            <a:ext cx="3000000" cy="10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0B5394"/>
                </a:solidFill>
                <a:latin typeface="Droid Sans"/>
                <a:ea typeface="Droid Sans"/>
                <a:cs typeface="Droid Sans"/>
                <a:sym typeface="Droid Sans"/>
              </a:rPr>
              <a:t>Geek Corner</a:t>
            </a:r>
            <a:br>
              <a:rPr b="1" lang="en" sz="3600">
                <a:solidFill>
                  <a:srgbClr val="0B5394"/>
                </a:solidFill>
                <a:latin typeface="Droid Sans"/>
                <a:ea typeface="Droid Sans"/>
                <a:cs typeface="Droid Sans"/>
                <a:sym typeface="Droid Sans"/>
              </a:rPr>
            </a:br>
            <a:r>
              <a:rPr b="1" lang="en" sz="1800">
                <a:solidFill>
                  <a:srgbClr val="6D9EEB"/>
                </a:solidFill>
                <a:latin typeface="Droid Sans"/>
                <a:ea typeface="Droid Sans"/>
                <a:cs typeface="Droid Sans"/>
                <a:sym typeface="Droid Sans"/>
              </a:rPr>
              <a:t>"Fun" facts for geeks</a:t>
            </a:r>
            <a:endParaRPr sz="1800">
              <a:solidFill>
                <a:srgbClr val="6D9EEB"/>
              </a:solidFill>
            </a:endParaRPr>
          </a:p>
        </p:txBody>
      </p:sp>
      <p:sp>
        <p:nvSpPr>
          <p:cNvPr id="636" name="Google Shape;636;p95"/>
          <p:cNvSpPr txBox="1"/>
          <p:nvPr>
            <p:ph idx="4294967295" type="body"/>
          </p:nvPr>
        </p:nvSpPr>
        <p:spPr>
          <a:xfrm>
            <a:off x="3562825" y="1439900"/>
            <a:ext cx="5205900" cy="5127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b="1" lang="en" sz="2400"/>
              <a:t>Java</a:t>
            </a:r>
            <a:endParaRPr b="1" sz="2400"/>
          </a:p>
          <a:p>
            <a:pPr indent="0" lvl="0" marL="457200" marR="0" rtl="0" algn="l">
              <a:lnSpc>
                <a:spcPct val="100000"/>
              </a:lnSpc>
              <a:spcBef>
                <a:spcPts val="600"/>
              </a:spcBef>
              <a:spcAft>
                <a:spcPts val="0"/>
              </a:spcAft>
              <a:buNone/>
            </a:pPr>
            <a:r>
              <a:rPr lang="en" sz="2400"/>
              <a:t>When we talk about Java we are referring to two things: a programming language and the JVM</a:t>
            </a:r>
            <a:endParaRPr sz="2400"/>
          </a:p>
          <a:p>
            <a:pPr indent="0" lvl="0" marL="45720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rPr lang="en" sz="2400"/>
              <a:t>Java is an OO programming language initiated in 1991 by Sun Microsystems</a:t>
            </a:r>
            <a:endParaRPr sz="2400"/>
          </a:p>
          <a:p>
            <a:pPr indent="0" lvl="0" marL="45720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rPr lang="en" sz="2400"/>
              <a:t>Java is one of the most complete OO languages in the market</a:t>
            </a:r>
            <a:endParaRPr sz="2400"/>
          </a:p>
          <a:p>
            <a:pPr indent="0" lvl="0" marL="45720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p:txBody>
      </p:sp>
      <p:pic>
        <p:nvPicPr>
          <p:cNvPr id="637" name="Google Shape;637;p95"/>
          <p:cNvPicPr preferRelativeResize="0"/>
          <p:nvPr/>
        </p:nvPicPr>
        <p:blipFill>
          <a:blip r:embed="rId3">
            <a:alphaModFix/>
          </a:blip>
          <a:stretch>
            <a:fillRect/>
          </a:stretch>
        </p:blipFill>
        <p:spPr>
          <a:xfrm>
            <a:off x="519038" y="3710300"/>
            <a:ext cx="2143125" cy="2857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6"/>
          <p:cNvSpPr txBox="1"/>
          <p:nvPr>
            <p:ph idx="4294967295" type="title"/>
          </p:nvPr>
        </p:nvSpPr>
        <p:spPr>
          <a:xfrm>
            <a:off x="864325" y="284900"/>
            <a:ext cx="79044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B7B7B7"/>
                </a:solidFill>
              </a:rPr>
              <a:t>Today's fact:</a:t>
            </a:r>
            <a:endParaRPr sz="1800">
              <a:solidFill>
                <a:srgbClr val="B7B7B7"/>
              </a:solidFill>
            </a:endParaRPr>
          </a:p>
          <a:p>
            <a:pPr indent="0" lvl="0" marL="0" rtl="0" algn="l">
              <a:spcBef>
                <a:spcPts val="0"/>
              </a:spcBef>
              <a:spcAft>
                <a:spcPts val="0"/>
              </a:spcAft>
              <a:buNone/>
            </a:pPr>
            <a:r>
              <a:rPr lang="en" sz="3000">
                <a:solidFill>
                  <a:srgbClr val="B7B7B7"/>
                </a:solidFill>
              </a:rPr>
              <a:t>Some Java concepts</a:t>
            </a:r>
            <a:endParaRPr sz="3000">
              <a:solidFill>
                <a:srgbClr val="B7B7B7"/>
              </a:solidFill>
            </a:endParaRPr>
          </a:p>
        </p:txBody>
      </p:sp>
      <p:cxnSp>
        <p:nvCxnSpPr>
          <p:cNvPr id="643" name="Google Shape;643;p96"/>
          <p:cNvCxnSpPr/>
          <p:nvPr/>
        </p:nvCxnSpPr>
        <p:spPr>
          <a:xfrm>
            <a:off x="735800" y="178400"/>
            <a:ext cx="25500" cy="6560100"/>
          </a:xfrm>
          <a:prstGeom prst="straightConnector1">
            <a:avLst/>
          </a:prstGeom>
          <a:noFill/>
          <a:ln cap="flat" cmpd="sng" w="76200">
            <a:solidFill>
              <a:srgbClr val="D9D9D9"/>
            </a:solidFill>
            <a:prstDash val="solid"/>
            <a:round/>
            <a:headEnd len="med" w="med" type="none"/>
            <a:tailEnd len="med" w="med" type="none"/>
          </a:ln>
        </p:spPr>
      </p:cxnSp>
      <p:sp>
        <p:nvSpPr>
          <p:cNvPr id="644" name="Google Shape;644;p96"/>
          <p:cNvSpPr txBox="1"/>
          <p:nvPr/>
        </p:nvSpPr>
        <p:spPr>
          <a:xfrm rot="-5400000">
            <a:off x="-1116000" y="1233125"/>
            <a:ext cx="3000000" cy="6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0B5394"/>
                </a:solidFill>
                <a:latin typeface="Droid Sans"/>
                <a:ea typeface="Droid Sans"/>
                <a:cs typeface="Droid Sans"/>
                <a:sym typeface="Droid Sans"/>
              </a:rPr>
              <a:t>Geek Corner</a:t>
            </a:r>
            <a:endParaRPr sz="1800">
              <a:solidFill>
                <a:srgbClr val="6D9EEB"/>
              </a:solidFill>
            </a:endParaRPr>
          </a:p>
        </p:txBody>
      </p:sp>
      <p:sp>
        <p:nvSpPr>
          <p:cNvPr id="645" name="Google Shape;645;p96"/>
          <p:cNvSpPr txBox="1"/>
          <p:nvPr>
            <p:ph idx="4294967295" type="body"/>
          </p:nvPr>
        </p:nvSpPr>
        <p:spPr>
          <a:xfrm>
            <a:off x="957575" y="1135100"/>
            <a:ext cx="7735200" cy="5603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600"/>
              </a:spcBef>
              <a:spcAft>
                <a:spcPts val="0"/>
              </a:spcAft>
              <a:buNone/>
            </a:pPr>
            <a:r>
              <a:rPr lang="en" sz="2400"/>
              <a:t>One the main features of Java is its portability. Meaning the same program can run in different platforms</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b="1" lang="en" sz="2400"/>
              <a:t>JVM</a:t>
            </a:r>
            <a:endParaRPr b="1" sz="2400"/>
          </a:p>
          <a:p>
            <a:pPr indent="0" lvl="0" marL="457200" marR="0" rtl="0" algn="l">
              <a:lnSpc>
                <a:spcPct val="100000"/>
              </a:lnSpc>
              <a:spcBef>
                <a:spcPts val="600"/>
              </a:spcBef>
              <a:spcAft>
                <a:spcPts val="0"/>
              </a:spcAft>
              <a:buNone/>
            </a:pPr>
            <a:r>
              <a:rPr lang="en" sz="2400"/>
              <a:t>The term Java also refers to the Java Virtual Machine. What is a virtual machine? Let's discuss about it</a:t>
            </a:r>
            <a:endParaRPr sz="2400"/>
          </a:p>
          <a:p>
            <a:pPr indent="0" lvl="0" marL="45720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rPr lang="en" sz="2400"/>
              <a:t>The Virtual Machine runs on top of the hardware. That is what allows the portability of a Java program</a:t>
            </a:r>
            <a:endParaRPr sz="2400"/>
          </a:p>
          <a:p>
            <a:pPr indent="0" lvl="0" marL="45720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rPr lang="en" sz="2400"/>
              <a:t> </a:t>
            </a:r>
            <a:endParaRPr sz="2400"/>
          </a:p>
          <a:p>
            <a:pPr indent="0" lvl="0" marL="0" marR="0" rtl="0" algn="l">
              <a:lnSpc>
                <a:spcPct val="100000"/>
              </a:lnSpc>
              <a:spcBef>
                <a:spcPts val="600"/>
              </a:spcBef>
              <a:spcAft>
                <a:spcPts val="0"/>
              </a:spcAft>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Objects</a:t>
            </a:r>
            <a:endParaRPr sz="2400"/>
          </a:p>
          <a:p>
            <a:pPr indent="0" lvl="0" marL="0" rtl="0" algn="l">
              <a:spcBef>
                <a:spcPts val="0"/>
              </a:spcBef>
              <a:spcAft>
                <a:spcPts val="0"/>
              </a:spcAft>
              <a:buNone/>
            </a:pPr>
            <a:r>
              <a:rPr lang="en">
                <a:solidFill>
                  <a:srgbClr val="999999"/>
                </a:solidFill>
              </a:rPr>
              <a:t>A general definition</a:t>
            </a:r>
            <a:endParaRPr>
              <a:solidFill>
                <a:srgbClr val="999999"/>
              </a:solidFill>
            </a:endParaRPr>
          </a:p>
        </p:txBody>
      </p:sp>
      <p:sp>
        <p:nvSpPr>
          <p:cNvPr id="83" name="Google Shape;83;p16"/>
          <p:cNvSpPr txBox="1"/>
          <p:nvPr>
            <p:ph idx="1" type="body"/>
          </p:nvPr>
        </p:nvSpPr>
        <p:spPr>
          <a:xfrm>
            <a:off x="457200" y="1600200"/>
            <a:ext cx="6357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The car </a:t>
            </a:r>
            <a:r>
              <a:rPr b="1" lang="en"/>
              <a:t>is</a:t>
            </a:r>
            <a:r>
              <a:rPr lang="en"/>
              <a:t>:</a:t>
            </a:r>
            <a:endParaRPr/>
          </a:p>
          <a:p>
            <a:pPr indent="-381000" lvl="1" marL="914400" marR="0" rtl="0" algn="l">
              <a:lnSpc>
                <a:spcPct val="100000"/>
              </a:lnSpc>
              <a:spcBef>
                <a:spcPts val="0"/>
              </a:spcBef>
              <a:spcAft>
                <a:spcPts val="0"/>
              </a:spcAft>
              <a:buSzPts val="2400"/>
              <a:buChar char="◆"/>
            </a:pPr>
            <a:r>
              <a:rPr lang="en"/>
              <a:t>Black</a:t>
            </a:r>
            <a:endParaRPr/>
          </a:p>
          <a:p>
            <a:pPr indent="-381000" lvl="1" marL="914400" marR="0" rtl="0" algn="l">
              <a:lnSpc>
                <a:spcPct val="100000"/>
              </a:lnSpc>
              <a:spcBef>
                <a:spcPts val="0"/>
              </a:spcBef>
              <a:spcAft>
                <a:spcPts val="0"/>
              </a:spcAft>
              <a:buSzPts val="2400"/>
              <a:buChar char="◆"/>
            </a:pPr>
            <a:r>
              <a:rPr lang="en"/>
              <a:t>Has doors that open upward</a:t>
            </a:r>
            <a:endParaRPr/>
          </a:p>
          <a:p>
            <a:pPr indent="-381000" lvl="1" marL="914400" marR="0" rtl="0" algn="l">
              <a:lnSpc>
                <a:spcPct val="100000"/>
              </a:lnSpc>
              <a:spcBef>
                <a:spcPts val="0"/>
              </a:spcBef>
              <a:spcAft>
                <a:spcPts val="0"/>
              </a:spcAft>
              <a:buSzPts val="2400"/>
              <a:buChar char="◆"/>
            </a:pPr>
            <a:r>
              <a:rPr lang="en"/>
              <a:t>Lamborghini</a:t>
            </a:r>
            <a:endParaRPr/>
          </a:p>
          <a:p>
            <a:pPr indent="-381000" lvl="1" marL="914400" marR="0" rtl="0" algn="l">
              <a:lnSpc>
                <a:spcPct val="100000"/>
              </a:lnSpc>
              <a:spcBef>
                <a:spcPts val="0"/>
              </a:spcBef>
              <a:spcAft>
                <a:spcPts val="0"/>
              </a:spcAft>
              <a:buSzPts val="2400"/>
              <a:buChar char="◆"/>
            </a:pPr>
            <a:r>
              <a:rPr lang="en"/>
              <a:t>Made of metal</a:t>
            </a:r>
            <a:endParaRPr/>
          </a:p>
          <a:p>
            <a:pPr indent="-381000" lvl="1" marL="914400" marR="0" rtl="0" algn="l">
              <a:lnSpc>
                <a:spcPct val="100000"/>
              </a:lnSpc>
              <a:spcBef>
                <a:spcPts val="0"/>
              </a:spcBef>
              <a:spcAft>
                <a:spcPts val="0"/>
              </a:spcAft>
              <a:buSzPts val="2400"/>
              <a:buChar char="◆"/>
            </a:pPr>
            <a:r>
              <a:rPr lang="en"/>
              <a:t>Heavy</a:t>
            </a:r>
            <a:endParaRPr/>
          </a:p>
          <a:p>
            <a:pPr indent="-381000" lvl="1" marL="914400" marR="0" rtl="0" algn="l">
              <a:lnSpc>
                <a:spcPct val="100000"/>
              </a:lnSpc>
              <a:spcBef>
                <a:spcPts val="0"/>
              </a:spcBef>
              <a:spcAft>
                <a:spcPts val="0"/>
              </a:spcAft>
              <a:buSzPts val="2400"/>
              <a:buChar char="◆"/>
            </a:pPr>
            <a:r>
              <a:rPr lang="en"/>
              <a:t>Expensive</a:t>
            </a:r>
            <a:endParaRPr/>
          </a:p>
          <a:p>
            <a:pPr indent="-381000" lvl="1" marL="914400" marR="0" rtl="0" algn="l">
              <a:lnSpc>
                <a:spcPct val="100000"/>
              </a:lnSpc>
              <a:spcBef>
                <a:spcPts val="0"/>
              </a:spcBef>
              <a:spcAft>
                <a:spcPts val="0"/>
              </a:spcAft>
              <a:buSzPts val="2400"/>
              <a:buChar char="◆"/>
            </a:pPr>
            <a:r>
              <a:rPr lang="en"/>
              <a:t>Not a Hyundai…</a:t>
            </a:r>
            <a:endParaRPr/>
          </a:p>
          <a:p>
            <a:pPr indent="-381000" lvl="1" marL="914400" marR="0" rtl="0" algn="l">
              <a:lnSpc>
                <a:spcPct val="100000"/>
              </a:lnSpc>
              <a:spcBef>
                <a:spcPts val="0"/>
              </a:spcBef>
              <a:spcAft>
                <a:spcPts val="0"/>
              </a:spcAft>
              <a:buSzPts val="2400"/>
              <a:buChar char="◆"/>
            </a:pPr>
            <a:r>
              <a:rPr lang="en"/>
              <a:t>The same I have in my garage!</a:t>
            </a:r>
            <a:endParaRPr/>
          </a:p>
          <a:p>
            <a:pPr indent="0" lvl="0" marL="45720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p:txBody>
      </p:sp>
      <p:pic>
        <p:nvPicPr>
          <p:cNvPr id="84" name="Google Shape;84;p16"/>
          <p:cNvPicPr preferRelativeResize="0"/>
          <p:nvPr/>
        </p:nvPicPr>
        <p:blipFill rotWithShape="1">
          <a:blip r:embed="rId3">
            <a:alphaModFix/>
          </a:blip>
          <a:srcRect b="2112" l="49006" r="8249" t="6429"/>
          <a:stretch/>
        </p:blipFill>
        <p:spPr>
          <a:xfrm flipH="1">
            <a:off x="5768323" y="2795400"/>
            <a:ext cx="3375677" cy="40626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7"/>
          <p:cNvSpPr txBox="1"/>
          <p:nvPr>
            <p:ph idx="4294967295" type="title"/>
          </p:nvPr>
        </p:nvSpPr>
        <p:spPr>
          <a:xfrm>
            <a:off x="864325" y="284900"/>
            <a:ext cx="79044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B7B7B7"/>
                </a:solidFill>
              </a:rPr>
              <a:t>Today's fact:</a:t>
            </a:r>
            <a:endParaRPr sz="1800">
              <a:solidFill>
                <a:srgbClr val="B7B7B7"/>
              </a:solidFill>
            </a:endParaRPr>
          </a:p>
          <a:p>
            <a:pPr indent="0" lvl="0" marL="0" rtl="0" algn="l">
              <a:spcBef>
                <a:spcPts val="0"/>
              </a:spcBef>
              <a:spcAft>
                <a:spcPts val="0"/>
              </a:spcAft>
              <a:buNone/>
            </a:pPr>
            <a:r>
              <a:rPr lang="en" sz="3000">
                <a:solidFill>
                  <a:srgbClr val="B7B7B7"/>
                </a:solidFill>
              </a:rPr>
              <a:t>Some Java concepts</a:t>
            </a:r>
            <a:endParaRPr sz="3000">
              <a:solidFill>
                <a:srgbClr val="B7B7B7"/>
              </a:solidFill>
            </a:endParaRPr>
          </a:p>
        </p:txBody>
      </p:sp>
      <p:cxnSp>
        <p:nvCxnSpPr>
          <p:cNvPr id="651" name="Google Shape;651;p97"/>
          <p:cNvCxnSpPr/>
          <p:nvPr/>
        </p:nvCxnSpPr>
        <p:spPr>
          <a:xfrm>
            <a:off x="735800" y="178400"/>
            <a:ext cx="25500" cy="6560100"/>
          </a:xfrm>
          <a:prstGeom prst="straightConnector1">
            <a:avLst/>
          </a:prstGeom>
          <a:noFill/>
          <a:ln cap="flat" cmpd="sng" w="76200">
            <a:solidFill>
              <a:srgbClr val="D9D9D9"/>
            </a:solidFill>
            <a:prstDash val="solid"/>
            <a:round/>
            <a:headEnd len="med" w="med" type="none"/>
            <a:tailEnd len="med" w="med" type="none"/>
          </a:ln>
        </p:spPr>
      </p:cxnSp>
      <p:sp>
        <p:nvSpPr>
          <p:cNvPr id="652" name="Google Shape;652;p97"/>
          <p:cNvSpPr txBox="1"/>
          <p:nvPr/>
        </p:nvSpPr>
        <p:spPr>
          <a:xfrm rot="-5400000">
            <a:off x="-1116000" y="1233125"/>
            <a:ext cx="3000000" cy="6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0B5394"/>
                </a:solidFill>
                <a:latin typeface="Droid Sans"/>
                <a:ea typeface="Droid Sans"/>
                <a:cs typeface="Droid Sans"/>
                <a:sym typeface="Droid Sans"/>
              </a:rPr>
              <a:t>Geek Corner</a:t>
            </a:r>
            <a:endParaRPr sz="1800">
              <a:solidFill>
                <a:srgbClr val="6D9EEB"/>
              </a:solidFill>
            </a:endParaRPr>
          </a:p>
        </p:txBody>
      </p:sp>
      <p:sp>
        <p:nvSpPr>
          <p:cNvPr id="653" name="Google Shape;653;p97"/>
          <p:cNvSpPr txBox="1"/>
          <p:nvPr>
            <p:ph idx="4294967295" type="body"/>
          </p:nvPr>
        </p:nvSpPr>
        <p:spPr>
          <a:xfrm>
            <a:off x="957575" y="1135100"/>
            <a:ext cx="7735200" cy="5603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600"/>
              </a:spcBef>
              <a:spcAft>
                <a:spcPts val="0"/>
              </a:spcAft>
              <a:buNone/>
            </a:pPr>
            <a:r>
              <a:rPr lang="en" sz="2400"/>
              <a:t>Java programs don't talk to the hardware. They talk to the JVM which works as a middle man between them</a:t>
            </a:r>
            <a:endParaRPr sz="2400"/>
          </a:p>
          <a:p>
            <a:pPr indent="0" lvl="0" marL="45720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b="1" lang="en" sz="2400"/>
              <a:t>ByteCode</a:t>
            </a:r>
            <a:endParaRPr b="1" sz="2400"/>
          </a:p>
          <a:p>
            <a:pPr indent="0" lvl="0" marL="457200" marR="0" rtl="0" algn="l">
              <a:lnSpc>
                <a:spcPct val="100000"/>
              </a:lnSpc>
              <a:spcBef>
                <a:spcPts val="600"/>
              </a:spcBef>
              <a:spcAft>
                <a:spcPts val="0"/>
              </a:spcAft>
              <a:buNone/>
            </a:pPr>
            <a:r>
              <a:rPr lang="en" sz="2400"/>
              <a:t>Java programs are not compiled. When you build a Java  program instead of generating native code, it generates what is called ByteCode. This is "native code" for the JVM. The JVM translates in run time the ByteCode to machine code</a:t>
            </a:r>
            <a:endParaRPr sz="2400"/>
          </a:p>
          <a:p>
            <a:pPr indent="0" lvl="0" marL="45720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rPr lang="en" sz="2400"/>
              <a:t> </a:t>
            </a:r>
            <a:endParaRPr sz="2400"/>
          </a:p>
          <a:p>
            <a:pPr indent="0" lvl="0" marL="0" marR="0" rtl="0" algn="l">
              <a:lnSpc>
                <a:spcPct val="100000"/>
              </a:lnSpc>
              <a:spcBef>
                <a:spcPts val="600"/>
              </a:spcBef>
              <a:spcAft>
                <a:spcPts val="0"/>
              </a:spcAft>
              <a:buNone/>
            </a:pPr>
            <a:r>
              <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8"/>
          <p:cNvSpPr txBox="1"/>
          <p:nvPr>
            <p:ph idx="4294967295" type="title"/>
          </p:nvPr>
        </p:nvSpPr>
        <p:spPr>
          <a:xfrm>
            <a:off x="864325" y="284900"/>
            <a:ext cx="79044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B7B7B7"/>
                </a:solidFill>
              </a:rPr>
              <a:t>Today's fact:</a:t>
            </a:r>
            <a:endParaRPr sz="1800">
              <a:solidFill>
                <a:srgbClr val="B7B7B7"/>
              </a:solidFill>
            </a:endParaRPr>
          </a:p>
          <a:p>
            <a:pPr indent="0" lvl="0" marL="0" rtl="0" algn="l">
              <a:spcBef>
                <a:spcPts val="0"/>
              </a:spcBef>
              <a:spcAft>
                <a:spcPts val="0"/>
              </a:spcAft>
              <a:buNone/>
            </a:pPr>
            <a:r>
              <a:rPr lang="en" sz="3000">
                <a:solidFill>
                  <a:srgbClr val="B7B7B7"/>
                </a:solidFill>
              </a:rPr>
              <a:t>Some Java concepts</a:t>
            </a:r>
            <a:endParaRPr sz="3000">
              <a:solidFill>
                <a:srgbClr val="B7B7B7"/>
              </a:solidFill>
            </a:endParaRPr>
          </a:p>
        </p:txBody>
      </p:sp>
      <p:cxnSp>
        <p:nvCxnSpPr>
          <p:cNvPr id="659" name="Google Shape;659;p98"/>
          <p:cNvCxnSpPr/>
          <p:nvPr/>
        </p:nvCxnSpPr>
        <p:spPr>
          <a:xfrm>
            <a:off x="735800" y="178400"/>
            <a:ext cx="25500" cy="6560100"/>
          </a:xfrm>
          <a:prstGeom prst="straightConnector1">
            <a:avLst/>
          </a:prstGeom>
          <a:noFill/>
          <a:ln cap="flat" cmpd="sng" w="76200">
            <a:solidFill>
              <a:srgbClr val="D9D9D9"/>
            </a:solidFill>
            <a:prstDash val="solid"/>
            <a:round/>
            <a:headEnd len="med" w="med" type="none"/>
            <a:tailEnd len="med" w="med" type="none"/>
          </a:ln>
        </p:spPr>
      </p:cxnSp>
      <p:sp>
        <p:nvSpPr>
          <p:cNvPr id="660" name="Google Shape;660;p98"/>
          <p:cNvSpPr txBox="1"/>
          <p:nvPr/>
        </p:nvSpPr>
        <p:spPr>
          <a:xfrm rot="-5400000">
            <a:off x="-1116000" y="1233125"/>
            <a:ext cx="3000000" cy="6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0B5394"/>
                </a:solidFill>
                <a:latin typeface="Droid Sans"/>
                <a:ea typeface="Droid Sans"/>
                <a:cs typeface="Droid Sans"/>
                <a:sym typeface="Droid Sans"/>
              </a:rPr>
              <a:t>Geek Corner</a:t>
            </a:r>
            <a:endParaRPr sz="1800">
              <a:solidFill>
                <a:srgbClr val="6D9EEB"/>
              </a:solidFill>
            </a:endParaRPr>
          </a:p>
        </p:txBody>
      </p:sp>
      <p:sp>
        <p:nvSpPr>
          <p:cNvPr id="661" name="Google Shape;661;p98"/>
          <p:cNvSpPr txBox="1"/>
          <p:nvPr>
            <p:ph idx="4294967295" type="body"/>
          </p:nvPr>
        </p:nvSpPr>
        <p:spPr>
          <a:xfrm>
            <a:off x="957575" y="1135100"/>
            <a:ext cx="7735200" cy="56034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b="1" lang="en" sz="2400"/>
              <a:t>Java API</a:t>
            </a:r>
            <a:endParaRPr b="1" sz="2400"/>
          </a:p>
          <a:p>
            <a:pPr indent="0" lvl="0" marL="457200" marR="0" rtl="0" algn="l">
              <a:lnSpc>
                <a:spcPct val="100000"/>
              </a:lnSpc>
              <a:spcBef>
                <a:spcPts val="600"/>
              </a:spcBef>
              <a:spcAft>
                <a:spcPts val="0"/>
              </a:spcAft>
              <a:buNone/>
            </a:pPr>
            <a:r>
              <a:rPr lang="en" sz="2400"/>
              <a:t>What is an API? The Java API is composed of a lot of packages containing useful functionalities. Each time you write an import statement, you are using the Java API</a:t>
            </a:r>
            <a:endParaRPr sz="2400"/>
          </a:p>
          <a:p>
            <a:pPr indent="0" lvl="0" marL="45720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b="1" lang="en" sz="2400"/>
              <a:t>JRE</a:t>
            </a:r>
            <a:r>
              <a:rPr lang="en" sz="2400"/>
              <a:t> </a:t>
            </a:r>
            <a:endParaRPr sz="2400"/>
          </a:p>
          <a:p>
            <a:pPr indent="0" lvl="0" marL="457200" marR="0" rtl="0" algn="l">
              <a:lnSpc>
                <a:spcPct val="100000"/>
              </a:lnSpc>
              <a:spcBef>
                <a:spcPts val="600"/>
              </a:spcBef>
              <a:spcAft>
                <a:spcPts val="0"/>
              </a:spcAft>
              <a:buNone/>
            </a:pPr>
            <a:r>
              <a:rPr lang="en" sz="2400"/>
              <a:t>The Java Runtine Environment is the JVM plus the class library. This is what you need to install to run Java programs. There is a JRE for each platform</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rPr lang="en" sz="2400"/>
              <a:t> </a:t>
            </a:r>
            <a:endParaRPr sz="2400"/>
          </a:p>
          <a:p>
            <a:pPr indent="0" lvl="0" marL="0" marR="0" rtl="0" algn="l">
              <a:lnSpc>
                <a:spcPct val="100000"/>
              </a:lnSpc>
              <a:spcBef>
                <a:spcPts val="600"/>
              </a:spcBef>
              <a:spcAft>
                <a:spcPts val="0"/>
              </a:spcAft>
              <a:buNone/>
            </a:pPr>
            <a:r>
              <a:t/>
            </a:r>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9"/>
          <p:cNvSpPr txBox="1"/>
          <p:nvPr>
            <p:ph idx="4294967295" type="title"/>
          </p:nvPr>
        </p:nvSpPr>
        <p:spPr>
          <a:xfrm>
            <a:off x="864325" y="284900"/>
            <a:ext cx="79044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B7B7B7"/>
                </a:solidFill>
              </a:rPr>
              <a:t>Today's fact:</a:t>
            </a:r>
            <a:endParaRPr sz="1800">
              <a:solidFill>
                <a:srgbClr val="B7B7B7"/>
              </a:solidFill>
            </a:endParaRPr>
          </a:p>
          <a:p>
            <a:pPr indent="0" lvl="0" marL="0" rtl="0" algn="l">
              <a:spcBef>
                <a:spcPts val="0"/>
              </a:spcBef>
              <a:spcAft>
                <a:spcPts val="0"/>
              </a:spcAft>
              <a:buNone/>
            </a:pPr>
            <a:r>
              <a:rPr lang="en" sz="3000">
                <a:solidFill>
                  <a:srgbClr val="B7B7B7"/>
                </a:solidFill>
              </a:rPr>
              <a:t>Some Java concepts</a:t>
            </a:r>
            <a:endParaRPr sz="3000">
              <a:solidFill>
                <a:srgbClr val="B7B7B7"/>
              </a:solidFill>
            </a:endParaRPr>
          </a:p>
        </p:txBody>
      </p:sp>
      <p:cxnSp>
        <p:nvCxnSpPr>
          <p:cNvPr id="667" name="Google Shape;667;p99"/>
          <p:cNvCxnSpPr/>
          <p:nvPr/>
        </p:nvCxnSpPr>
        <p:spPr>
          <a:xfrm>
            <a:off x="735800" y="178400"/>
            <a:ext cx="25500" cy="6560100"/>
          </a:xfrm>
          <a:prstGeom prst="straightConnector1">
            <a:avLst/>
          </a:prstGeom>
          <a:noFill/>
          <a:ln cap="flat" cmpd="sng" w="76200">
            <a:solidFill>
              <a:srgbClr val="D9D9D9"/>
            </a:solidFill>
            <a:prstDash val="solid"/>
            <a:round/>
            <a:headEnd len="med" w="med" type="none"/>
            <a:tailEnd len="med" w="med" type="none"/>
          </a:ln>
        </p:spPr>
      </p:cxnSp>
      <p:sp>
        <p:nvSpPr>
          <p:cNvPr id="668" name="Google Shape;668;p99"/>
          <p:cNvSpPr txBox="1"/>
          <p:nvPr/>
        </p:nvSpPr>
        <p:spPr>
          <a:xfrm rot="-5400000">
            <a:off x="-1116000" y="1233125"/>
            <a:ext cx="3000000" cy="6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0B5394"/>
                </a:solidFill>
                <a:latin typeface="Droid Sans"/>
                <a:ea typeface="Droid Sans"/>
                <a:cs typeface="Droid Sans"/>
                <a:sym typeface="Droid Sans"/>
              </a:rPr>
              <a:t>Geek Corner</a:t>
            </a:r>
            <a:endParaRPr sz="1800">
              <a:solidFill>
                <a:srgbClr val="6D9EEB"/>
              </a:solidFill>
            </a:endParaRPr>
          </a:p>
        </p:txBody>
      </p:sp>
      <p:sp>
        <p:nvSpPr>
          <p:cNvPr id="669" name="Google Shape;669;p99"/>
          <p:cNvSpPr txBox="1"/>
          <p:nvPr>
            <p:ph idx="4294967295" type="body"/>
          </p:nvPr>
        </p:nvSpPr>
        <p:spPr>
          <a:xfrm>
            <a:off x="957575" y="1135100"/>
            <a:ext cx="7735200" cy="56034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b="1" lang="en" sz="2400"/>
              <a:t>JDK</a:t>
            </a:r>
            <a:endParaRPr b="1" sz="2400"/>
          </a:p>
          <a:p>
            <a:pPr indent="0" lvl="0" marL="457200" marR="0" rtl="0" algn="l">
              <a:lnSpc>
                <a:spcPct val="100000"/>
              </a:lnSpc>
              <a:spcBef>
                <a:spcPts val="600"/>
              </a:spcBef>
              <a:spcAft>
                <a:spcPts val="0"/>
              </a:spcAft>
              <a:buNone/>
            </a:pPr>
            <a:r>
              <a:rPr lang="en" sz="2400"/>
              <a:t>Java Development Kit. It is a group of tools that the developers can use to create Java programs. JDK includes the API and tools like compiler, debugger, profiler, among others.</a:t>
            </a:r>
            <a:endParaRPr sz="2400"/>
          </a:p>
          <a:p>
            <a:pPr indent="0" lvl="0" marL="45720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b="1" lang="en" sz="2400"/>
              <a:t>IDE</a:t>
            </a:r>
            <a:endParaRPr b="1" sz="2400"/>
          </a:p>
          <a:p>
            <a:pPr indent="0" lvl="0" marL="457200" marR="0" rtl="0" algn="l">
              <a:lnSpc>
                <a:spcPct val="100000"/>
              </a:lnSpc>
              <a:spcBef>
                <a:spcPts val="600"/>
              </a:spcBef>
              <a:spcAft>
                <a:spcPts val="0"/>
              </a:spcAft>
              <a:buNone/>
            </a:pPr>
            <a:r>
              <a:rPr lang="en" sz="2400"/>
              <a:t>The Integrated Development Environment. Is the main tool to code programs. Is a tool that integrates the compiler and debugger to help programmers. Some common IDE are Eclipse, Netbeans,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rPr lang="en" sz="2400"/>
              <a:t> </a:t>
            </a:r>
            <a:endParaRPr sz="2400"/>
          </a:p>
          <a:p>
            <a:pPr indent="0" lvl="0" marL="0" marR="0" rtl="0" algn="l">
              <a:lnSpc>
                <a:spcPct val="100000"/>
              </a:lnSpc>
              <a:spcBef>
                <a:spcPts val="600"/>
              </a:spcBef>
              <a:spcAft>
                <a:spcPts val="0"/>
              </a:spcAft>
              <a:buNone/>
            </a:pPr>
            <a:r>
              <a:t/>
            </a:r>
            <a:endParaRPr sz="24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0"/>
          <p:cNvSpPr txBox="1"/>
          <p:nvPr>
            <p:ph idx="4294967295" type="title"/>
          </p:nvPr>
        </p:nvSpPr>
        <p:spPr>
          <a:xfrm>
            <a:off x="3302725" y="284900"/>
            <a:ext cx="56031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B7B7B7"/>
                </a:solidFill>
              </a:rPr>
              <a:t>Today's fact:</a:t>
            </a:r>
            <a:endParaRPr sz="1800">
              <a:solidFill>
                <a:srgbClr val="B7B7B7"/>
              </a:solidFill>
            </a:endParaRPr>
          </a:p>
          <a:p>
            <a:pPr indent="0" lvl="0" marL="0" rtl="0" algn="l">
              <a:spcBef>
                <a:spcPts val="0"/>
              </a:spcBef>
              <a:spcAft>
                <a:spcPts val="0"/>
              </a:spcAft>
              <a:buNone/>
            </a:pPr>
            <a:r>
              <a:rPr lang="en" sz="3000">
                <a:solidFill>
                  <a:srgbClr val="B7B7B7"/>
                </a:solidFill>
              </a:rPr>
              <a:t>Some Java concepts</a:t>
            </a:r>
            <a:endParaRPr sz="3000">
              <a:solidFill>
                <a:srgbClr val="B7B7B7"/>
              </a:solidFill>
            </a:endParaRPr>
          </a:p>
        </p:txBody>
      </p:sp>
      <p:cxnSp>
        <p:nvCxnSpPr>
          <p:cNvPr id="675" name="Google Shape;675;p100"/>
          <p:cNvCxnSpPr/>
          <p:nvPr/>
        </p:nvCxnSpPr>
        <p:spPr>
          <a:xfrm>
            <a:off x="3174200" y="178400"/>
            <a:ext cx="25500" cy="6560100"/>
          </a:xfrm>
          <a:prstGeom prst="straightConnector1">
            <a:avLst/>
          </a:prstGeom>
          <a:noFill/>
          <a:ln cap="flat" cmpd="sng" w="76200">
            <a:solidFill>
              <a:srgbClr val="D9D9D9"/>
            </a:solidFill>
            <a:prstDash val="solid"/>
            <a:round/>
            <a:headEnd len="med" w="med" type="none"/>
            <a:tailEnd len="med" w="med" type="none"/>
          </a:ln>
        </p:spPr>
      </p:cxnSp>
      <p:sp>
        <p:nvSpPr>
          <p:cNvPr id="676" name="Google Shape;676;p100"/>
          <p:cNvSpPr txBox="1"/>
          <p:nvPr/>
        </p:nvSpPr>
        <p:spPr>
          <a:xfrm>
            <a:off x="88775" y="102200"/>
            <a:ext cx="3000000" cy="10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0B5394"/>
                </a:solidFill>
                <a:latin typeface="Droid Sans"/>
                <a:ea typeface="Droid Sans"/>
                <a:cs typeface="Droid Sans"/>
                <a:sym typeface="Droid Sans"/>
              </a:rPr>
              <a:t>Geek Corner</a:t>
            </a:r>
            <a:br>
              <a:rPr b="1" lang="en" sz="3600">
                <a:solidFill>
                  <a:srgbClr val="0B5394"/>
                </a:solidFill>
                <a:latin typeface="Droid Sans"/>
                <a:ea typeface="Droid Sans"/>
                <a:cs typeface="Droid Sans"/>
                <a:sym typeface="Droid Sans"/>
              </a:rPr>
            </a:br>
            <a:r>
              <a:rPr b="1" lang="en" sz="1800">
                <a:solidFill>
                  <a:srgbClr val="6D9EEB"/>
                </a:solidFill>
                <a:latin typeface="Droid Sans"/>
                <a:ea typeface="Droid Sans"/>
                <a:cs typeface="Droid Sans"/>
                <a:sym typeface="Droid Sans"/>
              </a:rPr>
              <a:t>"Fun" facts for geeks</a:t>
            </a:r>
            <a:endParaRPr sz="1800">
              <a:solidFill>
                <a:srgbClr val="6D9EEB"/>
              </a:solidFill>
            </a:endParaRPr>
          </a:p>
        </p:txBody>
      </p:sp>
      <p:sp>
        <p:nvSpPr>
          <p:cNvPr id="677" name="Google Shape;677;p100"/>
          <p:cNvSpPr txBox="1"/>
          <p:nvPr>
            <p:ph idx="4294967295" type="body"/>
          </p:nvPr>
        </p:nvSpPr>
        <p:spPr>
          <a:xfrm>
            <a:off x="3562825" y="1439900"/>
            <a:ext cx="5205900" cy="5127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sz="2400"/>
              <a:t>Java</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JVM</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ByteCode</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Java API</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JDK</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IDE</a:t>
            </a:r>
            <a:endParaRPr sz="2400"/>
          </a:p>
        </p:txBody>
      </p:sp>
      <p:pic>
        <p:nvPicPr>
          <p:cNvPr id="678" name="Google Shape;678;p100"/>
          <p:cNvPicPr preferRelativeResize="0"/>
          <p:nvPr/>
        </p:nvPicPr>
        <p:blipFill>
          <a:blip r:embed="rId3">
            <a:alphaModFix/>
          </a:blip>
          <a:stretch>
            <a:fillRect/>
          </a:stretch>
        </p:blipFill>
        <p:spPr>
          <a:xfrm>
            <a:off x="519038" y="3710300"/>
            <a:ext cx="2143125" cy="285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